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La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ARSHITA R VASTRAD"/>
  <p:cmAuthor clrIdx="1" id="1" initials="" lastIdx="1" name="Saisri 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28B366-DC3E-4ED9-836C-27685F15CBF1}">
  <a:tblStyle styleId="{2C28B366-DC3E-4ED9-836C-27685F15CB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2.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4.xml"/><Relationship Id="rId66" Type="http://schemas.openxmlformats.org/officeDocument/2006/relationships/font" Target="fonts/OpenSans-boldItalic.fntdata"/><Relationship Id="rId21" Type="http://schemas.openxmlformats.org/officeDocument/2006/relationships/slide" Target="slides/slide13.xml"/><Relationship Id="rId65" Type="http://schemas.openxmlformats.org/officeDocument/2006/relationships/font" Target="fonts/OpenSans-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Lato-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Lato-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25T11:38:27.092">
    <p:pos x="6000" y="0"/>
    <p:text>should be changed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5-25T12:07:17.834">
    <p:pos x="552" y="827"/>
    <p:text>delete once excel is filled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5-25T12:07:27.905">
    <p:pos x="6000" y="0"/>
    <p:text>delete once excel is filled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5-25T13:55:44.190">
    <p:pos x="6000" y="0"/>
    <p:text>changed the heading.
U can fine-tune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5-25T15:12:15.982">
    <p:pos x="6000" y="0"/>
    <p:text>input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739320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832492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769a3b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769a3b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769a3b08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769a3b08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99129f19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99129f19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a:p>
            <a:pPr indent="0" lvl="0" marL="0" rtl="0" algn="l">
              <a:spcBef>
                <a:spcPts val="0"/>
              </a:spcBef>
              <a:spcAft>
                <a:spcPts val="0"/>
              </a:spcAft>
              <a:buNone/>
            </a:pPr>
            <a:r>
              <a:rPr lang="en-GB"/>
              <a:t>-explain first what section is explained</a:t>
            </a:r>
            <a:endParaRPr/>
          </a:p>
          <a:p>
            <a:pPr indent="0" lvl="0" marL="0" rtl="0" algn="l">
              <a:spcBef>
                <a:spcPts val="0"/>
              </a:spcBef>
              <a:spcAft>
                <a:spcPts val="0"/>
              </a:spcAft>
              <a:buNone/>
            </a:pPr>
            <a:r>
              <a:rPr lang="en-GB"/>
              <a:t>-data set</a:t>
            </a:r>
            <a:endParaRPr/>
          </a:p>
          <a:p>
            <a:pPr indent="0" lvl="0" marL="0" rtl="0" algn="l">
              <a:spcBef>
                <a:spcPts val="0"/>
              </a:spcBef>
              <a:spcAft>
                <a:spcPts val="0"/>
              </a:spcAft>
              <a:buNone/>
            </a:pPr>
            <a:r>
              <a:rPr lang="en-GB"/>
              <a:t>--block diagram</a:t>
            </a:r>
            <a:endParaRPr/>
          </a:p>
          <a:p>
            <a:pPr indent="0" lvl="0" marL="0" rtl="0" algn="l">
              <a:spcBef>
                <a:spcPts val="0"/>
              </a:spcBef>
              <a:spcAft>
                <a:spcPts val="0"/>
              </a:spcAft>
              <a:buNone/>
            </a:pPr>
            <a:r>
              <a:rPr lang="en-GB"/>
              <a:t>Objects shown(stimulus)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769a3b080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769a3b080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Pre-processing block ,include </a:t>
            </a:r>
            <a:r>
              <a:rPr lang="en-GB"/>
              <a:t>figure</a:t>
            </a:r>
            <a:r>
              <a:rPr lang="en-GB"/>
              <a:t> number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769a3b080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769a3b08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part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769a3b080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769a3b080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769a3b080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769a3b08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769a3b080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769a3b080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769a3b08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769a3b08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769a3b08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769a3b080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769a3b08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769a3b08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 table , change heading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769a3b08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769a3b08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769a3b08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769a3b08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769a3b080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769a3b080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Can add screenshots of plotted waveforms </a:t>
            </a:r>
            <a:endParaRPr sz="800">
              <a:solidFill>
                <a:srgbClr val="595959"/>
              </a:solidFill>
            </a:endParaRPr>
          </a:p>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Ica pictures</a:t>
            </a:r>
            <a:endParaRPr sz="800">
              <a:solidFill>
                <a:srgbClr val="595959"/>
              </a:solidFill>
            </a:endParaRPr>
          </a:p>
          <a:p>
            <a:pPr indent="-279400" lvl="0" marL="457200" rtl="0" algn="l">
              <a:lnSpc>
                <a:spcPct val="115000"/>
              </a:lnSpc>
              <a:spcBef>
                <a:spcPts val="0"/>
              </a:spcBef>
              <a:spcAft>
                <a:spcPts val="0"/>
              </a:spcAft>
              <a:buClr>
                <a:srgbClr val="595959"/>
              </a:buClr>
              <a:buSzPts val="800"/>
              <a:buAutoNum type="arabicPeriod"/>
            </a:pPr>
            <a:r>
              <a:rPr lang="en-GB" sz="800">
                <a:solidFill>
                  <a:srgbClr val="595959"/>
                </a:solidFill>
              </a:rPr>
              <a:t>Accuracy  screenshots</a:t>
            </a:r>
            <a:endParaRPr sz="800">
              <a:solidFill>
                <a:srgbClr val="595959"/>
              </a:solidFill>
            </a:endParaRPr>
          </a:p>
          <a:p>
            <a:pPr indent="0" lvl="0" marL="0" rtl="0" algn="l">
              <a:spcBef>
                <a:spcPts val="1600"/>
              </a:spcBef>
              <a:spcAft>
                <a:spcPts val="0"/>
              </a:spcAft>
              <a:buNone/>
            </a:pPr>
            <a:r>
              <a:t/>
            </a:r>
            <a:endParaRPr sz="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769a3b080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769a3b08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769a3b080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769a3b080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769a3b080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769a3b080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69a3b08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69a3b08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769a3b080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d769a3b080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Map class 1</a:t>
            </a:r>
            <a:endParaRPr/>
          </a:p>
          <a:p>
            <a:pPr indent="0" lvl="0" marL="0" rtl="0" algn="l">
              <a:spcBef>
                <a:spcPts val="0"/>
              </a:spcBef>
              <a:spcAft>
                <a:spcPts val="0"/>
              </a:spcAft>
              <a:buNone/>
            </a:pPr>
            <a:r>
              <a:rPr lang="en-GB"/>
              <a:t>Dimension of </a:t>
            </a:r>
            <a:r>
              <a:rPr lang="en-GB"/>
              <a:t>input, title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769a3b080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d769a3b080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d769a3b080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d769a3b080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d769a3b080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d769a3b080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cadee3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cadee3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Authors, publication details, aim or objective, methodology, results, drawbacks or void.summary of literature gaps, connect to objective,compare with other papers</a:t>
            </a:r>
            <a:endParaRPr/>
          </a:p>
          <a:p>
            <a:pPr indent="0" lvl="0" marL="0" rtl="0" algn="l">
              <a:spcBef>
                <a:spcPts val="0"/>
              </a:spcBef>
              <a:spcAft>
                <a:spcPts val="0"/>
              </a:spcAft>
              <a:buNone/>
            </a:pPr>
            <a:r>
              <a:rPr lang="en-GB"/>
              <a:t>Confusion</a:t>
            </a:r>
            <a:r>
              <a:rPr lang="en-GB"/>
              <a:t> matrix, category wise accuracy..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da93df8f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da93df8f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d82566eb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d82566eb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d769a3b080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d769a3b080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d769a3b080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d769a3b080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d769a3b080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d769a3b080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table, kappa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d769a3b080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d769a3b080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d769a3b080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d769a3b080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d769a3b080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d769a3b080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d769a3b080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d769a3b080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Highlight Second part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d769a3b08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d769a3b08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cadee3d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cadee3d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769a3b080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769a3b080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d769a3b080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d769a3b080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d769a3b080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d769a3b08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headings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769a3b080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769a3b080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d769a3b080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d769a3b080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Drawbacks, and what can be improved ,https://www.makesigns.com/SciPosters_Templates.aspx</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a93df8fd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a93df8fd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Drawbacks, and what can be improved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99129f19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99129f1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d99129f1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d99129f1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d99129f19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d99129f1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769a3b080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d769a3b080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Novelty, </a:t>
            </a:r>
            <a:r>
              <a:rPr lang="en-GB"/>
              <a:t>individual</a:t>
            </a:r>
            <a:r>
              <a:rPr lang="en-GB"/>
              <a:t> contribution,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769a3b08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769a3b08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 Eeg signals, which part of brain, frequency bands,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d769a3b08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d769a3b08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9129f1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9129f1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 Eeg signals, which par t of brain, frequency bands,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769a3b08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769a3b08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GB" sz="1900" u="sng">
                <a:solidFill>
                  <a:srgbClr val="0097A7"/>
                </a:solidFill>
                <a:highlight>
                  <a:schemeClr val="lt1"/>
                </a:highlight>
                <a:latin typeface="Calibri"/>
                <a:ea typeface="Calibri"/>
                <a:cs typeface="Calibri"/>
                <a:sym typeface="Calibri"/>
                <a:hlinkClick r:id="rId2">
                  <a:extLst>
                    <a:ext uri="{A12FA001-AC4F-418D-AE19-62706E023703}">
                      <ahyp:hlinkClr val="tx"/>
                    </a:ext>
                  </a:extLst>
                </a:hlinkClick>
              </a:rPr>
              <a:t>https://ieeexplore.ieee.org/document/7393209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769a3b08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769a3b08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Clr>
                <a:schemeClr val="dk1"/>
              </a:buClr>
              <a:buSzPts val="1100"/>
              <a:buFont typeface="Arial"/>
              <a:buNone/>
            </a:pPr>
            <a:r>
              <a:rPr lang="en-GB" sz="1450" u="sng">
                <a:solidFill>
                  <a:srgbClr val="1C3678"/>
                </a:solidFill>
                <a:hlinkClick r:id="rId2">
                  <a:extLst>
                    <a:ext uri="{A12FA001-AC4F-418D-AE19-62706E023703}">
                      <ahyp:hlinkClr val="tx"/>
                    </a:ext>
                  </a:extLst>
                </a:hlinkClick>
              </a:rPr>
              <a:t>https://ieeexplore.ieee.org/document/8324921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769a3b08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769a3b08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According to years, journal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7" name="Google Shape;97;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98" name="Google Shape;98;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43.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7.png"/><Relationship Id="rId7"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2.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comments" Target="../comments/comment5.xml"/><Relationship Id="rId4" Type="http://schemas.openxmlformats.org/officeDocument/2006/relationships/image" Target="../media/image1.png"/><Relationship Id="rId5"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jpg"/><Relationship Id="rId9"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7.png"/><Relationship Id="rId6"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drive.google.com/file/d/13WUOrJ8uwZ9mzP7VmD5Y7wbIZCqEzE0a/view" TargetMode="External"/><Relationship Id="rId6" Type="http://schemas.openxmlformats.org/officeDocument/2006/relationships/image" Target="../media/image4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drive.google.com/file/d/15lwllkBHdoeXhYm9JUt7mKb1LLINr5a2/view" TargetMode="External"/><Relationship Id="rId6" Type="http://schemas.openxmlformats.org/officeDocument/2006/relationships/image" Target="../media/image3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1" Type="http://schemas.openxmlformats.org/officeDocument/2006/relationships/hyperlink" Target="https://ieeexplore.ieee.org/xpl/RecentIssue.jsp?punumber=7333" TargetMode="External"/><Relationship Id="rId10" Type="http://schemas.openxmlformats.org/officeDocument/2006/relationships/hyperlink" Target="https://medium.com/swlh/running-a-convolutional-neural-network-on-raspberry-pi-4fc5bd80aa4d" TargetMode="External"/><Relationship Id="rId13" Type="http://schemas.openxmlformats.org/officeDocument/2006/relationships/image" Target="../media/image1.png"/><Relationship Id="rId12" Type="http://schemas.openxmlformats.org/officeDocument/2006/relationships/hyperlink" Target="https://ieeexplore.ieee.org/xpl/tocresult.jsp?isnumber=9090036" TargetMode="External"/><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ieeexplore.ieee.org/author/37085806977" TargetMode="External"/><Relationship Id="rId4" Type="http://schemas.openxmlformats.org/officeDocument/2006/relationships/hyperlink" Target="https://ieeexplore.ieee.org/author/37085776930" TargetMode="External"/><Relationship Id="rId9" Type="http://schemas.openxmlformats.org/officeDocument/2006/relationships/hyperlink" Target="https://ieeexplore.ieee.org/xpl/conhome/7386242/proceeding" TargetMode="External"/><Relationship Id="rId14" Type="http://schemas.openxmlformats.org/officeDocument/2006/relationships/image" Target="../media/image2.jpg"/><Relationship Id="rId5" Type="http://schemas.openxmlformats.org/officeDocument/2006/relationships/hyperlink" Target="https://ieeexplore.ieee.org/xpl/conhome/7504798/proceeding" TargetMode="External"/><Relationship Id="rId6" Type="http://schemas.openxmlformats.org/officeDocument/2006/relationships/hyperlink" Target="https://ieeexplore.ieee.org/author/37085611294" TargetMode="External"/><Relationship Id="rId7" Type="http://schemas.openxmlformats.org/officeDocument/2006/relationships/hyperlink" Target="https://ieeexplore.ieee.org/author/37085363219" TargetMode="External"/><Relationship Id="rId8" Type="http://schemas.openxmlformats.org/officeDocument/2006/relationships/hyperlink" Target="https://ieeexplore.ieee.org/author/373444791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2.jpg"/></Relationships>
</file>

<file path=ppt/slides/_rels/slide7.xml.rels><?xml version="1.0" encoding="UTF-8" standalone="yes"?><Relationships xmlns="http://schemas.openxmlformats.org/package/2006/relationships"><Relationship Id="rId11" Type="http://schemas.openxmlformats.org/officeDocument/2006/relationships/image" Target="../media/image2.jpg"/><Relationship Id="rId10"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hyperlink" Target="https://ieeexplore.ieee.org/author/37085611294" TargetMode="External"/><Relationship Id="rId9" Type="http://schemas.openxmlformats.org/officeDocument/2006/relationships/hyperlink" Target="https://ieeexplore.ieee.org/xpl/conhome/7386242/proceeding" TargetMode="External"/><Relationship Id="rId5" Type="http://schemas.openxmlformats.org/officeDocument/2006/relationships/hyperlink" Target="https://ieeexplore.ieee.org/author/37085363219" TargetMode="External"/><Relationship Id="rId6" Type="http://schemas.openxmlformats.org/officeDocument/2006/relationships/hyperlink" Target="https://ieeexplore.ieee.org/author/37344479100" TargetMode="External"/><Relationship Id="rId7" Type="http://schemas.openxmlformats.org/officeDocument/2006/relationships/hyperlink" Target="https://ieeexplore.ieee.org/xpl/conhome/7386242/proceeding" TargetMode="External"/><Relationship Id="rId8" Type="http://schemas.openxmlformats.org/officeDocument/2006/relationships/hyperlink" Target="https://ieeexplore.ieee.org/xpl/conhome/7386242/proceed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hyperlink" Target="https://ieeexplore.ieee.org/author/37086353197" TargetMode="External"/><Relationship Id="rId5" Type="http://schemas.openxmlformats.org/officeDocument/2006/relationships/hyperlink" Target="https://ieeexplore.ieee.org/author/37299368300" TargetMode="External"/><Relationship Id="rId6" Type="http://schemas.openxmlformats.org/officeDocument/2006/relationships/hyperlink" Target="https://ieeexplore.ieee.org/xpl/conhome/8316804/proceeding" TargetMode="External"/><Relationship Id="rId7" Type="http://schemas.openxmlformats.org/officeDocument/2006/relationships/image" Target="../media/image1.png"/><Relationship Id="rId8"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s://docs.google.com/spreadsheets/d/14n0FtrK7YF4WFzGYX6jxIkdzXqpO1-xFsLR2MzUyXqU/edit#gid=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nvSpPr>
        <p:spPr>
          <a:xfrm>
            <a:off x="609600" y="1828775"/>
            <a:ext cx="8001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4300">
                <a:latin typeface="Calibri"/>
                <a:ea typeface="Calibri"/>
                <a:cs typeface="Calibri"/>
                <a:sym typeface="Calibri"/>
              </a:rPr>
              <a:t>BCI for Controlling Robotic Arm</a:t>
            </a:r>
            <a:endParaRPr b="1" sz="4300">
              <a:solidFill>
                <a:srgbClr val="000000"/>
              </a:solidFill>
              <a:latin typeface="Calibri"/>
              <a:ea typeface="Calibri"/>
              <a:cs typeface="Calibri"/>
              <a:sym typeface="Calibri"/>
            </a:endParaRPr>
          </a:p>
        </p:txBody>
      </p:sp>
      <p:sp>
        <p:nvSpPr>
          <p:cNvPr id="106" name="Google Shape;106;p26"/>
          <p:cNvSpPr txBox="1"/>
          <p:nvPr/>
        </p:nvSpPr>
        <p:spPr>
          <a:xfrm>
            <a:off x="1633325" y="3638875"/>
            <a:ext cx="6400800" cy="8382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None/>
            </a:pPr>
            <a:r>
              <a:t/>
            </a:r>
            <a:endParaRPr sz="800">
              <a:solidFill>
                <a:srgbClr val="888888"/>
              </a:solidFill>
              <a:latin typeface="Calibri"/>
              <a:ea typeface="Calibri"/>
              <a:cs typeface="Calibri"/>
              <a:sym typeface="Calibri"/>
            </a:endParaRPr>
          </a:p>
          <a:p>
            <a:pPr indent="0" lvl="0" marL="0" rtl="0" algn="l">
              <a:lnSpc>
                <a:spcPct val="80000"/>
              </a:lnSpc>
              <a:spcBef>
                <a:spcPts val="640"/>
              </a:spcBef>
              <a:spcAft>
                <a:spcPts val="0"/>
              </a:spcAft>
              <a:buNone/>
            </a:pPr>
            <a:r>
              <a:rPr b="1" lang="en-GB" sz="3200">
                <a:latin typeface="Calibri"/>
                <a:ea typeface="Calibri"/>
                <a:cs typeface="Calibri"/>
                <a:sym typeface="Calibri"/>
              </a:rPr>
              <a:t>                      </a:t>
            </a:r>
            <a:r>
              <a:rPr b="1" lang="en-GB" sz="3200">
                <a:solidFill>
                  <a:srgbClr val="000000"/>
                </a:solidFill>
                <a:latin typeface="Calibri"/>
                <a:ea typeface="Calibri"/>
                <a:cs typeface="Calibri"/>
                <a:sym typeface="Calibri"/>
              </a:rPr>
              <a:t>8 Credits</a:t>
            </a:r>
            <a:endParaRPr sz="3200">
              <a:solidFill>
                <a:srgbClr val="888888"/>
              </a:solidFill>
              <a:latin typeface="Calibri"/>
              <a:ea typeface="Calibri"/>
              <a:cs typeface="Calibri"/>
              <a:sym typeface="Calibri"/>
            </a:endParaRPr>
          </a:p>
        </p:txBody>
      </p:sp>
      <p:pic>
        <p:nvPicPr>
          <p:cNvPr descr="pes logo.png" id="107" name="Google Shape;107;p26"/>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8" name="Google Shape;108;p26"/>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9" name="Google Shape;109;p26"/>
          <p:cNvSpPr/>
          <p:nvPr/>
        </p:nvSpPr>
        <p:spPr>
          <a:xfrm>
            <a:off x="3793650" y="3096550"/>
            <a:ext cx="1556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rgbClr val="000000"/>
                </a:solidFill>
              </a:rPr>
              <a:t>309</a:t>
            </a:r>
            <a:endParaRPr b="1" sz="1800">
              <a:solidFill>
                <a:srgbClr val="000000"/>
              </a:solidFill>
              <a:latin typeface="Arial"/>
              <a:ea typeface="Arial"/>
              <a:cs typeface="Arial"/>
              <a:sym typeface="Arial"/>
            </a:endParaRPr>
          </a:p>
        </p:txBody>
      </p:sp>
      <p:sp>
        <p:nvSpPr>
          <p:cNvPr id="110" name="Google Shape;110;p26"/>
          <p:cNvSpPr txBox="1"/>
          <p:nvPr/>
        </p:nvSpPr>
        <p:spPr>
          <a:xfrm>
            <a:off x="6477000" y="465010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1" name="Google Shape;111;p26"/>
          <p:cNvSpPr txBox="1"/>
          <p:nvPr/>
        </p:nvSpPr>
        <p:spPr>
          <a:xfrm>
            <a:off x="381000" y="465010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sz="1200">
                <a:solidFill>
                  <a:srgbClr val="888888"/>
                </a:solidFill>
                <a:latin typeface="Calibri"/>
                <a:ea typeface="Calibri"/>
                <a:cs typeface="Calibri"/>
                <a:sym typeface="Calibri"/>
              </a:rPr>
              <a:t>26</a:t>
            </a:r>
            <a:r>
              <a:rPr lang="en-GB" sz="1200">
                <a:solidFill>
                  <a:srgbClr val="888888"/>
                </a:solidFill>
                <a:latin typeface="Calibri"/>
                <a:ea typeface="Calibri"/>
                <a:cs typeface="Calibri"/>
                <a:sym typeface="Calibri"/>
              </a:rPr>
              <a:t>/05/2021</a:t>
            </a:r>
            <a:endParaRPr sz="1200">
              <a:solidFill>
                <a:srgbClr val="888888"/>
              </a:solidFill>
              <a:latin typeface="Calibri"/>
              <a:ea typeface="Calibri"/>
              <a:cs typeface="Calibri"/>
              <a:sym typeface="Calibri"/>
            </a:endParaRPr>
          </a:p>
        </p:txBody>
      </p:sp>
      <p:sp>
        <p:nvSpPr>
          <p:cNvPr id="112" name="Google Shape;112;p26"/>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600"/>
              <a:t>OBJECTIVE</a:t>
            </a:r>
            <a:endParaRPr b="1" sz="2600">
              <a:solidFill>
                <a:srgbClr val="000000"/>
              </a:solidFill>
            </a:endParaRPr>
          </a:p>
        </p:txBody>
      </p:sp>
      <p:sp>
        <p:nvSpPr>
          <p:cNvPr id="214" name="Google Shape;214;p35"/>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lnSpc>
                <a:spcPct val="115000"/>
              </a:lnSpc>
              <a:spcBef>
                <a:spcPts val="0"/>
              </a:spcBef>
              <a:spcAft>
                <a:spcPts val="1200"/>
              </a:spcAft>
              <a:buNone/>
            </a:pPr>
            <a:r>
              <a:t/>
            </a:r>
            <a:endParaRPr sz="1800">
              <a:solidFill>
                <a:srgbClr val="595959"/>
              </a:solidFill>
            </a:endParaRPr>
          </a:p>
        </p:txBody>
      </p:sp>
      <p:pic>
        <p:nvPicPr>
          <p:cNvPr descr="pes logo.png" id="215" name="Google Shape;215;p35"/>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216" name="Google Shape;216;p35"/>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217" name="Google Shape;217;p3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18" name="Google Shape;218;p35"/>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219" name="Google Shape;219;p35"/>
          <p:cNvSpPr txBox="1"/>
          <p:nvPr/>
        </p:nvSpPr>
        <p:spPr>
          <a:xfrm>
            <a:off x="676500" y="1385200"/>
            <a:ext cx="74199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To use brain waves to control Robotic Arm movement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Object recognition to detect coloured objects to pick and drop</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Validating the model</a:t>
            </a:r>
            <a:endParaRPr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20" name="Google Shape;220;p35"/>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METHODOLOGY</a:t>
            </a:r>
            <a:endParaRPr b="1" sz="2500"/>
          </a:p>
        </p:txBody>
      </p:sp>
      <p:pic>
        <p:nvPicPr>
          <p:cNvPr descr="pes logo.png" id="226" name="Google Shape;226;p36"/>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227" name="Google Shape;227;p36"/>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228" name="Google Shape;228;p3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29" name="Google Shape;229;p36"/>
          <p:cNvSpPr txBox="1"/>
          <p:nvPr/>
        </p:nvSpPr>
        <p:spPr>
          <a:xfrm>
            <a:off x="311700" y="1017725"/>
            <a:ext cx="5667000" cy="3812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Calibri"/>
                <a:ea typeface="Calibri"/>
                <a:cs typeface="Calibri"/>
                <a:sym typeface="Calibri"/>
              </a:rPr>
              <a:t>DATASET : </a:t>
            </a:r>
            <a:r>
              <a:rPr lang="en-GB" sz="1500">
                <a:latin typeface="Calibri"/>
                <a:ea typeface="Calibri"/>
                <a:cs typeface="Calibri"/>
                <a:sym typeface="Calibri"/>
              </a:rPr>
              <a:t>BCI Competition 2008 – Graz data set A </a:t>
            </a:r>
            <a:endParaRPr sz="1500">
              <a:latin typeface="Calibri"/>
              <a:ea typeface="Calibri"/>
              <a:cs typeface="Calibri"/>
              <a:sym typeface="Calibri"/>
            </a:endParaRPr>
          </a:p>
          <a:p>
            <a:pPr indent="0" lvl="0" marL="0" rtl="0" algn="l">
              <a:spcBef>
                <a:spcPts val="1600"/>
              </a:spcBef>
              <a:spcAft>
                <a:spcPts val="0"/>
              </a:spcAft>
              <a:buNone/>
            </a:pPr>
            <a:r>
              <a:rPr lang="en-GB" sz="1500">
                <a:latin typeface="Calibri"/>
                <a:ea typeface="Calibri"/>
                <a:cs typeface="Calibri"/>
                <a:sym typeface="Calibri"/>
              </a:rPr>
              <a:t>9 participants . 4 classes. Left hand,Right hand, Feet, Tongue. </a:t>
            </a:r>
            <a:endParaRPr sz="1500">
              <a:latin typeface="Calibri"/>
              <a:ea typeface="Calibri"/>
              <a:cs typeface="Calibri"/>
              <a:sym typeface="Calibri"/>
            </a:endParaRPr>
          </a:p>
          <a:p>
            <a:pPr indent="-323850" lvl="0" marL="457200" rtl="0" algn="l">
              <a:spcBef>
                <a:spcPts val="1600"/>
              </a:spcBef>
              <a:spcAft>
                <a:spcPts val="0"/>
              </a:spcAft>
              <a:buClr>
                <a:srgbClr val="595959"/>
              </a:buClr>
              <a:buSzPts val="1500"/>
              <a:buFont typeface="Calibri"/>
              <a:buChar char="●"/>
            </a:pPr>
            <a:r>
              <a:rPr lang="en-GB" sz="1500">
                <a:solidFill>
                  <a:schemeClr val="dk1"/>
                </a:solidFill>
                <a:latin typeface="Calibri"/>
                <a:ea typeface="Calibri"/>
                <a:cs typeface="Calibri"/>
                <a:sym typeface="Calibri"/>
              </a:rPr>
              <a:t>Volunteers</a:t>
            </a:r>
            <a:r>
              <a:rPr lang="en-GB" sz="1500">
                <a:solidFill>
                  <a:schemeClr val="dk1"/>
                </a:solidFill>
                <a:latin typeface="Calibri"/>
                <a:ea typeface="Calibri"/>
                <a:cs typeface="Calibri"/>
                <a:sym typeface="Calibri"/>
              </a:rPr>
              <a:t> were instructed with a text on the monitor to perform either eye blinking, rolling, up-down or left-right movements</a:t>
            </a:r>
            <a:endParaRPr sz="1500">
              <a:solidFill>
                <a:schemeClr val="dk1"/>
              </a:solidFill>
              <a:latin typeface="Calibri"/>
              <a:ea typeface="Calibri"/>
              <a:cs typeface="Calibri"/>
              <a:sym typeface="Calibri"/>
            </a:endParaRPr>
          </a:p>
          <a:p>
            <a:pPr indent="-323850" lvl="0" marL="457200" rtl="0" algn="l">
              <a:spcBef>
                <a:spcPts val="1600"/>
              </a:spcBef>
              <a:spcAft>
                <a:spcPts val="0"/>
              </a:spcAft>
              <a:buClr>
                <a:srgbClr val="595959"/>
              </a:buClr>
              <a:buSzPts val="1500"/>
              <a:buFont typeface="Calibri"/>
              <a:buChar char="●"/>
            </a:pPr>
            <a:r>
              <a:rPr lang="en-GB" sz="1500">
                <a:solidFill>
                  <a:schemeClr val="dk1"/>
                </a:solidFill>
                <a:latin typeface="Calibri"/>
                <a:ea typeface="Calibri"/>
                <a:cs typeface="Calibri"/>
                <a:sym typeface="Calibri"/>
              </a:rPr>
              <a:t>22 EEG signals, 3 EOG signals(for eye movements)</a:t>
            </a:r>
            <a:endParaRPr sz="1500">
              <a:solidFill>
                <a:schemeClr val="dk1"/>
              </a:solidFill>
              <a:latin typeface="Calibri"/>
              <a:ea typeface="Calibri"/>
              <a:cs typeface="Calibri"/>
              <a:sym typeface="Calibri"/>
            </a:endParaRPr>
          </a:p>
          <a:p>
            <a:pPr indent="-323850" lvl="0" marL="457200" rtl="0" algn="l">
              <a:spcBef>
                <a:spcPts val="1600"/>
              </a:spcBef>
              <a:spcAft>
                <a:spcPts val="0"/>
              </a:spcAft>
              <a:buClr>
                <a:srgbClr val="595959"/>
              </a:buClr>
              <a:buSzPts val="1500"/>
              <a:buFont typeface="Calibri"/>
              <a:buChar char="●"/>
            </a:pPr>
            <a:r>
              <a:rPr lang="en-GB" sz="1500">
                <a:solidFill>
                  <a:schemeClr val="dk1"/>
                </a:solidFill>
                <a:latin typeface="Calibri"/>
                <a:ea typeface="Calibri"/>
                <a:cs typeface="Calibri"/>
                <a:sym typeface="Calibri"/>
              </a:rPr>
              <a:t>Signals were sampled at 250Hz, and bandpass 0.5Hz and 100Hz,The sensitivity of the amplifier was set to 100μV. An additional 50 Hz notch filter was enabled to suppress line noise.</a:t>
            </a:r>
            <a:endParaRPr sz="1500">
              <a:solidFill>
                <a:schemeClr val="dk1"/>
              </a:solidFill>
              <a:latin typeface="Calibri"/>
              <a:ea typeface="Calibri"/>
              <a:cs typeface="Calibri"/>
              <a:sym typeface="Calibri"/>
            </a:endParaRPr>
          </a:p>
          <a:p>
            <a:pPr indent="-323850" lvl="0" marL="457200" rtl="0" algn="l">
              <a:spcBef>
                <a:spcPts val="1600"/>
              </a:spcBef>
              <a:spcAft>
                <a:spcPts val="0"/>
              </a:spcAft>
              <a:buClr>
                <a:srgbClr val="595959"/>
              </a:buClr>
              <a:buSzPts val="1500"/>
              <a:buFont typeface="Calibri"/>
              <a:buChar char="●"/>
            </a:pPr>
            <a:r>
              <a:rPr lang="en-GB" sz="1500">
                <a:solidFill>
                  <a:schemeClr val="dk1"/>
                </a:solidFill>
                <a:latin typeface="Calibri"/>
                <a:ea typeface="Calibri"/>
                <a:cs typeface="Calibri"/>
                <a:sym typeface="Calibri"/>
              </a:rPr>
              <a:t>Files are in .gdf format </a:t>
            </a:r>
            <a:endParaRPr sz="1500">
              <a:latin typeface="Calibri"/>
              <a:ea typeface="Calibri"/>
              <a:cs typeface="Calibri"/>
              <a:sym typeface="Calibri"/>
            </a:endParaRPr>
          </a:p>
          <a:p>
            <a:pPr indent="0" lvl="0" marL="457200" rtl="0" algn="l">
              <a:spcBef>
                <a:spcPts val="1600"/>
              </a:spcBef>
              <a:spcAft>
                <a:spcPts val="0"/>
              </a:spcAft>
              <a:buNone/>
            </a:pPr>
            <a:r>
              <a:t/>
            </a:r>
            <a:endParaRPr sz="1500">
              <a:latin typeface="Calibri"/>
              <a:ea typeface="Calibri"/>
              <a:cs typeface="Calibri"/>
              <a:sym typeface="Calibri"/>
            </a:endParaRPr>
          </a:p>
          <a:p>
            <a:pPr indent="0" lvl="0" marL="0" rtl="0" algn="l">
              <a:spcBef>
                <a:spcPts val="1600"/>
              </a:spcBef>
              <a:spcAft>
                <a:spcPts val="0"/>
              </a:spcAft>
              <a:buNone/>
            </a:pPr>
            <a:r>
              <a:t/>
            </a:r>
            <a:endParaRPr sz="1450"/>
          </a:p>
          <a:p>
            <a:pPr indent="0" lvl="0" marL="0" rtl="0" algn="l">
              <a:spcBef>
                <a:spcPts val="1600"/>
              </a:spcBef>
              <a:spcAft>
                <a:spcPts val="1600"/>
              </a:spcAft>
              <a:buNone/>
            </a:pPr>
            <a:r>
              <a:t/>
            </a:r>
            <a:endParaRPr sz="1300">
              <a:solidFill>
                <a:srgbClr val="333333"/>
              </a:solidFill>
              <a:latin typeface="Lato"/>
              <a:ea typeface="Lato"/>
              <a:cs typeface="Lato"/>
              <a:sym typeface="Lato"/>
            </a:endParaRPr>
          </a:p>
        </p:txBody>
      </p:sp>
      <p:sp>
        <p:nvSpPr>
          <p:cNvPr id="230" name="Google Shape;230;p36"/>
          <p:cNvSpPr txBox="1"/>
          <p:nvPr/>
        </p:nvSpPr>
        <p:spPr>
          <a:xfrm>
            <a:off x="5874300" y="1368088"/>
            <a:ext cx="30000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latin typeface="Lato"/>
                <a:ea typeface="Lato"/>
                <a:cs typeface="Lato"/>
                <a:sym typeface="Lato"/>
              </a:rPr>
              <a:t>Files in the dataset:</a:t>
            </a:r>
            <a:endParaRPr b="1" u="sng">
              <a:solidFill>
                <a:schemeClr val="dk1"/>
              </a:solidFill>
              <a:latin typeface="Lato"/>
              <a:ea typeface="Lato"/>
              <a:cs typeface="Lato"/>
              <a:sym typeface="Lato"/>
            </a:endParaRPr>
          </a:p>
        </p:txBody>
      </p:sp>
      <p:pic>
        <p:nvPicPr>
          <p:cNvPr id="231" name="Google Shape;231;p36"/>
          <p:cNvPicPr preferRelativeResize="0"/>
          <p:nvPr/>
        </p:nvPicPr>
        <p:blipFill>
          <a:blip r:embed="rId5">
            <a:alphaModFix/>
          </a:blip>
          <a:stretch>
            <a:fillRect/>
          </a:stretch>
        </p:blipFill>
        <p:spPr>
          <a:xfrm>
            <a:off x="5874288" y="1852763"/>
            <a:ext cx="2505075" cy="2352675"/>
          </a:xfrm>
          <a:prstGeom prst="rect">
            <a:avLst/>
          </a:prstGeom>
          <a:noFill/>
          <a:ln>
            <a:noFill/>
          </a:ln>
        </p:spPr>
      </p:pic>
      <p:sp>
        <p:nvSpPr>
          <p:cNvPr id="232" name="Google Shape;232;p36"/>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233" name="Google Shape;233;p36"/>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nvSpPr>
        <p:spPr>
          <a:xfrm>
            <a:off x="1771985" y="160175"/>
            <a:ext cx="6144900" cy="899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solidFill>
                  <a:srgbClr val="000000"/>
                </a:solidFill>
              </a:rPr>
              <a:t>B</a:t>
            </a:r>
            <a:r>
              <a:rPr b="1" lang="en-GB" sz="2500"/>
              <a:t>LOCK </a:t>
            </a:r>
            <a:r>
              <a:rPr b="1" lang="en-GB" sz="2500">
                <a:solidFill>
                  <a:srgbClr val="000000"/>
                </a:solidFill>
              </a:rPr>
              <a:t>D</a:t>
            </a:r>
            <a:r>
              <a:rPr b="1" lang="en-GB" sz="2500"/>
              <a:t>IAGRAM</a:t>
            </a:r>
            <a:endParaRPr b="1" sz="2500">
              <a:solidFill>
                <a:srgbClr val="000000"/>
              </a:solidFill>
            </a:endParaRPr>
          </a:p>
        </p:txBody>
      </p:sp>
      <p:pic>
        <p:nvPicPr>
          <p:cNvPr descr="pes logo.png" id="239" name="Google Shape;239;p37"/>
          <p:cNvPicPr preferRelativeResize="0"/>
          <p:nvPr/>
        </p:nvPicPr>
        <p:blipFill rotWithShape="1">
          <a:blip r:embed="rId3">
            <a:alphaModFix/>
          </a:blip>
          <a:srcRect b="0" l="0" r="0" t="0"/>
          <a:stretch/>
        </p:blipFill>
        <p:spPr>
          <a:xfrm>
            <a:off x="144425" y="42950"/>
            <a:ext cx="1143000" cy="1143000"/>
          </a:xfrm>
          <a:prstGeom prst="rect">
            <a:avLst/>
          </a:prstGeom>
          <a:noFill/>
          <a:ln>
            <a:noFill/>
          </a:ln>
        </p:spPr>
      </p:pic>
      <p:pic>
        <p:nvPicPr>
          <p:cNvPr descr="C:\Users\rajsekar\Pictures\ECE LOGO.jpg" id="240" name="Google Shape;240;p37"/>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241" name="Google Shape;241;p37"/>
          <p:cNvSpPr txBox="1"/>
          <p:nvPr/>
        </p:nvSpPr>
        <p:spPr>
          <a:xfrm>
            <a:off x="6587278" y="3900723"/>
            <a:ext cx="1779300" cy="264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42" name="Google Shape;242;p37"/>
          <p:cNvSpPr/>
          <p:nvPr/>
        </p:nvSpPr>
        <p:spPr>
          <a:xfrm>
            <a:off x="3873232" y="1644545"/>
            <a:ext cx="1108800" cy="602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7"/>
          <p:cNvSpPr txBox="1"/>
          <p:nvPr/>
        </p:nvSpPr>
        <p:spPr>
          <a:xfrm>
            <a:off x="1470665" y="2107896"/>
            <a:ext cx="72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25 channels</a:t>
            </a:r>
            <a:endParaRPr sz="900"/>
          </a:p>
        </p:txBody>
      </p:sp>
      <p:pic>
        <p:nvPicPr>
          <p:cNvPr id="244" name="Google Shape;244;p37"/>
          <p:cNvPicPr preferRelativeResize="0"/>
          <p:nvPr/>
        </p:nvPicPr>
        <p:blipFill>
          <a:blip r:embed="rId5">
            <a:alphaModFix/>
          </a:blip>
          <a:stretch>
            <a:fillRect/>
          </a:stretch>
        </p:blipFill>
        <p:spPr>
          <a:xfrm>
            <a:off x="908525" y="1647561"/>
            <a:ext cx="565167" cy="578381"/>
          </a:xfrm>
          <a:prstGeom prst="rect">
            <a:avLst/>
          </a:prstGeom>
          <a:noFill/>
          <a:ln>
            <a:noFill/>
          </a:ln>
        </p:spPr>
      </p:pic>
      <p:sp>
        <p:nvSpPr>
          <p:cNvPr id="245" name="Google Shape;245;p37"/>
          <p:cNvSpPr txBox="1"/>
          <p:nvPr/>
        </p:nvSpPr>
        <p:spPr>
          <a:xfrm>
            <a:off x="3636209" y="2966167"/>
            <a:ext cx="21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37"/>
          <p:cNvSpPr/>
          <p:nvPr/>
        </p:nvSpPr>
        <p:spPr>
          <a:xfrm>
            <a:off x="2096175" y="1722519"/>
            <a:ext cx="1033200" cy="446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txBox="1"/>
          <p:nvPr/>
        </p:nvSpPr>
        <p:spPr>
          <a:xfrm>
            <a:off x="2075183" y="1704302"/>
            <a:ext cx="1108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t>Bandpass filter </a:t>
            </a:r>
            <a:endParaRPr sz="1200"/>
          </a:p>
        </p:txBody>
      </p:sp>
      <p:sp>
        <p:nvSpPr>
          <p:cNvPr id="248" name="Google Shape;248;p37"/>
          <p:cNvSpPr txBox="1"/>
          <p:nvPr/>
        </p:nvSpPr>
        <p:spPr>
          <a:xfrm>
            <a:off x="3873122" y="1676171"/>
            <a:ext cx="110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Select 22 channels </a:t>
            </a:r>
            <a:endParaRPr sz="1200"/>
          </a:p>
        </p:txBody>
      </p:sp>
      <p:sp>
        <p:nvSpPr>
          <p:cNvPr id="249" name="Google Shape;249;p37"/>
          <p:cNvSpPr txBox="1"/>
          <p:nvPr/>
        </p:nvSpPr>
        <p:spPr>
          <a:xfrm>
            <a:off x="2010449" y="2339691"/>
            <a:ext cx="1716000" cy="6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rgbClr val="000000"/>
                </a:solidFill>
                <a:highlight>
                  <a:srgbClr val="FFFFFF"/>
                </a:highlight>
              </a:rPr>
              <a:t>FIR filter parameters:</a:t>
            </a:r>
            <a:endParaRPr sz="8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800">
                <a:solidFill>
                  <a:srgbClr val="000000"/>
                </a:solidFill>
                <a:highlight>
                  <a:srgbClr val="FFFFFF"/>
                </a:highlight>
              </a:rPr>
              <a:t>Hamming window</a:t>
            </a:r>
            <a:endParaRPr sz="8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800">
                <a:solidFill>
                  <a:srgbClr val="000000"/>
                </a:solidFill>
                <a:highlight>
                  <a:srgbClr val="FFFFFF"/>
                </a:highlight>
              </a:rPr>
              <a:t>Lower passband edge: 7.00</a:t>
            </a:r>
            <a:endParaRPr sz="800">
              <a:solidFill>
                <a:srgbClr val="000000"/>
              </a:solidFill>
              <a:highlight>
                <a:srgbClr val="FFFFFF"/>
              </a:highlight>
            </a:endParaRPr>
          </a:p>
          <a:p>
            <a:pPr indent="0" lvl="0" marL="0" rtl="0" algn="l">
              <a:lnSpc>
                <a:spcPct val="115000"/>
              </a:lnSpc>
              <a:spcBef>
                <a:spcPts val="0"/>
              </a:spcBef>
              <a:spcAft>
                <a:spcPts val="0"/>
              </a:spcAft>
              <a:buNone/>
            </a:pPr>
            <a:r>
              <a:rPr lang="en-GB" sz="800">
                <a:solidFill>
                  <a:srgbClr val="000000"/>
                </a:solidFill>
                <a:highlight>
                  <a:srgbClr val="FFFFFF"/>
                </a:highlight>
              </a:rPr>
              <a:t>Upper passband edge: 35.00 Hz</a:t>
            </a:r>
            <a:endParaRPr sz="80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800">
                <a:solidFill>
                  <a:srgbClr val="000000"/>
                </a:solidFill>
                <a:highlight>
                  <a:srgbClr val="FFFFFF"/>
                </a:highlight>
              </a:rPr>
              <a:t>Order :4</a:t>
            </a:r>
            <a:endParaRPr sz="800">
              <a:solidFill>
                <a:srgbClr val="000000"/>
              </a:solidFill>
              <a:highlight>
                <a:srgbClr val="FFFFFF"/>
              </a:highlight>
            </a:endParaRPr>
          </a:p>
          <a:p>
            <a:pPr indent="0" lvl="0" marL="0" rtl="0" algn="l">
              <a:spcBef>
                <a:spcPts val="0"/>
              </a:spcBef>
              <a:spcAft>
                <a:spcPts val="0"/>
              </a:spcAft>
              <a:buNone/>
            </a:pPr>
            <a:r>
              <a:t/>
            </a:r>
            <a:endParaRPr sz="1300"/>
          </a:p>
        </p:txBody>
      </p:sp>
      <p:pic>
        <p:nvPicPr>
          <p:cNvPr id="250" name="Google Shape;250;p37"/>
          <p:cNvPicPr preferRelativeResize="0"/>
          <p:nvPr/>
        </p:nvPicPr>
        <p:blipFill>
          <a:blip r:embed="rId6">
            <a:alphaModFix/>
          </a:blip>
          <a:stretch>
            <a:fillRect/>
          </a:stretch>
        </p:blipFill>
        <p:spPr>
          <a:xfrm>
            <a:off x="1413682" y="1487962"/>
            <a:ext cx="596777" cy="353147"/>
          </a:xfrm>
          <a:prstGeom prst="rect">
            <a:avLst/>
          </a:prstGeom>
          <a:noFill/>
          <a:ln>
            <a:noFill/>
          </a:ln>
        </p:spPr>
      </p:pic>
      <p:pic>
        <p:nvPicPr>
          <p:cNvPr id="251" name="Google Shape;251;p37"/>
          <p:cNvPicPr preferRelativeResize="0"/>
          <p:nvPr/>
        </p:nvPicPr>
        <p:blipFill>
          <a:blip r:embed="rId7">
            <a:alphaModFix/>
          </a:blip>
          <a:stretch>
            <a:fillRect/>
          </a:stretch>
        </p:blipFill>
        <p:spPr>
          <a:xfrm>
            <a:off x="3219008" y="1433577"/>
            <a:ext cx="564590" cy="353147"/>
          </a:xfrm>
          <a:prstGeom prst="rect">
            <a:avLst/>
          </a:prstGeom>
          <a:noFill/>
          <a:ln>
            <a:noFill/>
          </a:ln>
        </p:spPr>
      </p:pic>
      <p:sp>
        <p:nvSpPr>
          <p:cNvPr id="252" name="Google Shape;252;p37"/>
          <p:cNvSpPr/>
          <p:nvPr/>
        </p:nvSpPr>
        <p:spPr>
          <a:xfrm>
            <a:off x="5528945" y="1692672"/>
            <a:ext cx="1108800" cy="52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Rename channels</a:t>
            </a:r>
            <a:endParaRPr sz="1200"/>
          </a:p>
        </p:txBody>
      </p:sp>
      <p:sp>
        <p:nvSpPr>
          <p:cNvPr id="253" name="Google Shape;253;p37"/>
          <p:cNvSpPr txBox="1"/>
          <p:nvPr/>
        </p:nvSpPr>
        <p:spPr>
          <a:xfrm>
            <a:off x="4994260" y="2062088"/>
            <a:ext cx="601500" cy="23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500">
                <a:solidFill>
                  <a:srgbClr val="000000"/>
                </a:solidFill>
                <a:highlight>
                  <a:srgbClr val="FFFFFF"/>
                </a:highlight>
              </a:rPr>
              <a:t>288, 22, 751</a:t>
            </a:r>
            <a:endParaRPr sz="500">
              <a:solidFill>
                <a:srgbClr val="000000"/>
              </a:solidFill>
              <a:highlight>
                <a:srgbClr val="FFFFFF"/>
              </a:highlight>
            </a:endParaRPr>
          </a:p>
          <a:p>
            <a:pPr indent="0" lvl="0" marL="0" rtl="0" algn="l">
              <a:spcBef>
                <a:spcPts val="0"/>
              </a:spcBef>
              <a:spcAft>
                <a:spcPts val="0"/>
              </a:spcAft>
              <a:buNone/>
            </a:pPr>
            <a:r>
              <a:t/>
            </a:r>
            <a:endParaRPr sz="500"/>
          </a:p>
        </p:txBody>
      </p:sp>
      <p:sp>
        <p:nvSpPr>
          <p:cNvPr id="254" name="Google Shape;254;p37"/>
          <p:cNvSpPr txBox="1"/>
          <p:nvPr/>
        </p:nvSpPr>
        <p:spPr>
          <a:xfrm>
            <a:off x="3917075" y="2281689"/>
            <a:ext cx="1204800" cy="2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800">
                <a:solidFill>
                  <a:srgbClr val="000000"/>
                </a:solidFill>
                <a:highlight>
                  <a:srgbClr val="FFFFFF"/>
                </a:highlight>
              </a:rPr>
              <a:t>bads: 3 items (EOG-left, EOG-central, EOG-right)</a:t>
            </a:r>
            <a:endParaRPr sz="800">
              <a:solidFill>
                <a:srgbClr val="000000"/>
              </a:solidFill>
              <a:highlight>
                <a:srgbClr val="FFFFFF"/>
              </a:highlight>
            </a:endParaRPr>
          </a:p>
          <a:p>
            <a:pPr indent="0" lvl="0" marL="0" rtl="0" algn="l">
              <a:spcBef>
                <a:spcPts val="0"/>
              </a:spcBef>
              <a:spcAft>
                <a:spcPts val="0"/>
              </a:spcAft>
              <a:buNone/>
            </a:pPr>
            <a:r>
              <a:t/>
            </a:r>
            <a:endParaRPr sz="1300"/>
          </a:p>
        </p:txBody>
      </p:sp>
      <p:sp>
        <p:nvSpPr>
          <p:cNvPr id="255" name="Google Shape;255;p37"/>
          <p:cNvSpPr/>
          <p:nvPr/>
        </p:nvSpPr>
        <p:spPr>
          <a:xfrm>
            <a:off x="7090895" y="1629667"/>
            <a:ext cx="1204800" cy="647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Wavelet Packet Decomposition</a:t>
            </a:r>
            <a:endParaRPr/>
          </a:p>
        </p:txBody>
      </p:sp>
      <p:sp>
        <p:nvSpPr>
          <p:cNvPr id="256" name="Google Shape;256;p37"/>
          <p:cNvSpPr txBox="1"/>
          <p:nvPr/>
        </p:nvSpPr>
        <p:spPr>
          <a:xfrm>
            <a:off x="6505589" y="2309630"/>
            <a:ext cx="846000" cy="23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500">
                <a:solidFill>
                  <a:srgbClr val="000000"/>
                </a:solidFill>
                <a:highlight>
                  <a:srgbClr val="FFFFFF"/>
                </a:highlight>
              </a:rPr>
              <a:t>288, 22, 751</a:t>
            </a:r>
            <a:endParaRPr sz="500">
              <a:solidFill>
                <a:srgbClr val="000000"/>
              </a:solidFill>
              <a:highlight>
                <a:srgbClr val="FFFFFF"/>
              </a:highlight>
            </a:endParaRPr>
          </a:p>
          <a:p>
            <a:pPr indent="0" lvl="0" marL="0" rtl="0" algn="l">
              <a:spcBef>
                <a:spcPts val="0"/>
              </a:spcBef>
              <a:spcAft>
                <a:spcPts val="0"/>
              </a:spcAft>
              <a:buNone/>
            </a:pPr>
            <a:r>
              <a:t/>
            </a:r>
            <a:endParaRPr sz="500"/>
          </a:p>
        </p:txBody>
      </p:sp>
      <p:cxnSp>
        <p:nvCxnSpPr>
          <p:cNvPr id="257" name="Google Shape;257;p37"/>
          <p:cNvCxnSpPr/>
          <p:nvPr/>
        </p:nvCxnSpPr>
        <p:spPr>
          <a:xfrm>
            <a:off x="6821029" y="3298314"/>
            <a:ext cx="0" cy="95100"/>
          </a:xfrm>
          <a:prstGeom prst="straightConnector1">
            <a:avLst/>
          </a:prstGeom>
          <a:noFill/>
          <a:ln cap="flat" cmpd="sng" w="9525">
            <a:solidFill>
              <a:srgbClr val="000000"/>
            </a:solidFill>
            <a:prstDash val="dot"/>
            <a:round/>
            <a:headEnd len="med" w="med" type="none"/>
            <a:tailEnd len="med" w="med" type="none"/>
          </a:ln>
        </p:spPr>
      </p:cxnSp>
      <p:sp>
        <p:nvSpPr>
          <p:cNvPr id="258" name="Google Shape;258;p37"/>
          <p:cNvSpPr txBox="1"/>
          <p:nvPr/>
        </p:nvSpPr>
        <p:spPr>
          <a:xfrm>
            <a:off x="7793000" y="2350309"/>
            <a:ext cx="76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dk1"/>
                </a:solidFill>
              </a:rPr>
              <a:t>Train test split</a:t>
            </a:r>
            <a:endParaRPr sz="700">
              <a:solidFill>
                <a:schemeClr val="dk1"/>
              </a:solidFill>
            </a:endParaRPr>
          </a:p>
          <a:p>
            <a:pPr indent="0" lvl="0" marL="0" rtl="0" algn="l">
              <a:spcBef>
                <a:spcPts val="0"/>
              </a:spcBef>
              <a:spcAft>
                <a:spcPts val="0"/>
              </a:spcAft>
              <a:buNone/>
            </a:pPr>
            <a:r>
              <a:rPr lang="en-GB" sz="700">
                <a:solidFill>
                  <a:schemeClr val="dk1"/>
                </a:solidFill>
              </a:rPr>
              <a:t>80:20</a:t>
            </a:r>
            <a:endParaRPr sz="700">
              <a:solidFill>
                <a:schemeClr val="dk1"/>
              </a:solidFill>
            </a:endParaRPr>
          </a:p>
          <a:p>
            <a:pPr indent="0" lvl="0" marL="0" rtl="0" algn="l">
              <a:spcBef>
                <a:spcPts val="0"/>
              </a:spcBef>
              <a:spcAft>
                <a:spcPts val="0"/>
              </a:spcAft>
              <a:buNone/>
            </a:pPr>
            <a:r>
              <a:rPr lang="en-GB" sz="700">
                <a:solidFill>
                  <a:schemeClr val="dk1"/>
                </a:solidFill>
              </a:rPr>
              <a:t>Test: 58,32</a:t>
            </a:r>
            <a:endParaRPr sz="700">
              <a:solidFill>
                <a:schemeClr val="dk1"/>
              </a:solidFill>
            </a:endParaRPr>
          </a:p>
          <a:p>
            <a:pPr indent="0" lvl="0" marL="0" rtl="0" algn="l">
              <a:spcBef>
                <a:spcPts val="0"/>
              </a:spcBef>
              <a:spcAft>
                <a:spcPts val="0"/>
              </a:spcAft>
              <a:buNone/>
            </a:pPr>
            <a:r>
              <a:rPr lang="en-GB" sz="700">
                <a:solidFill>
                  <a:schemeClr val="dk1"/>
                </a:solidFill>
              </a:rPr>
              <a:t>Train: 230,32</a:t>
            </a:r>
            <a:endParaRPr sz="700">
              <a:solidFill>
                <a:schemeClr val="dk1"/>
              </a:solidFill>
            </a:endParaRPr>
          </a:p>
        </p:txBody>
      </p:sp>
      <p:cxnSp>
        <p:nvCxnSpPr>
          <p:cNvPr id="259" name="Google Shape;259;p37"/>
          <p:cNvCxnSpPr/>
          <p:nvPr/>
        </p:nvCxnSpPr>
        <p:spPr>
          <a:xfrm>
            <a:off x="1413420" y="1924352"/>
            <a:ext cx="597300" cy="3000"/>
          </a:xfrm>
          <a:prstGeom prst="straightConnector1">
            <a:avLst/>
          </a:prstGeom>
          <a:noFill/>
          <a:ln cap="flat" cmpd="sng" w="9525">
            <a:solidFill>
              <a:srgbClr val="595959"/>
            </a:solidFill>
            <a:prstDash val="solid"/>
            <a:round/>
            <a:headEnd len="med" w="med" type="none"/>
            <a:tailEnd len="med" w="med" type="triangle"/>
          </a:ln>
        </p:spPr>
      </p:cxnSp>
      <p:cxnSp>
        <p:nvCxnSpPr>
          <p:cNvPr id="260" name="Google Shape;260;p37"/>
          <p:cNvCxnSpPr/>
          <p:nvPr/>
        </p:nvCxnSpPr>
        <p:spPr>
          <a:xfrm>
            <a:off x="3142219" y="1923443"/>
            <a:ext cx="718200" cy="4800"/>
          </a:xfrm>
          <a:prstGeom prst="straightConnector1">
            <a:avLst/>
          </a:prstGeom>
          <a:noFill/>
          <a:ln cap="flat" cmpd="sng" w="9525">
            <a:solidFill>
              <a:srgbClr val="595959"/>
            </a:solidFill>
            <a:prstDash val="solid"/>
            <a:round/>
            <a:headEnd len="med" w="med" type="none"/>
            <a:tailEnd len="med" w="med" type="triangle"/>
          </a:ln>
        </p:spPr>
      </p:cxnSp>
      <p:cxnSp>
        <p:nvCxnSpPr>
          <p:cNvPr id="261" name="Google Shape;261;p37"/>
          <p:cNvCxnSpPr>
            <a:stCxn id="248" idx="3"/>
            <a:endCxn id="252" idx="1"/>
          </p:cNvCxnSpPr>
          <p:nvPr/>
        </p:nvCxnSpPr>
        <p:spPr>
          <a:xfrm>
            <a:off x="4981922" y="1953221"/>
            <a:ext cx="546900" cy="0"/>
          </a:xfrm>
          <a:prstGeom prst="straightConnector1">
            <a:avLst/>
          </a:prstGeom>
          <a:noFill/>
          <a:ln cap="flat" cmpd="sng" w="9525">
            <a:solidFill>
              <a:srgbClr val="595959"/>
            </a:solidFill>
            <a:prstDash val="solid"/>
            <a:round/>
            <a:headEnd len="med" w="med" type="none"/>
            <a:tailEnd len="med" w="med" type="triangle"/>
          </a:ln>
        </p:spPr>
      </p:cxnSp>
      <p:cxnSp>
        <p:nvCxnSpPr>
          <p:cNvPr id="262" name="Google Shape;262;p37"/>
          <p:cNvCxnSpPr>
            <a:stCxn id="252" idx="3"/>
            <a:endCxn id="255" idx="1"/>
          </p:cNvCxnSpPr>
          <p:nvPr/>
        </p:nvCxnSpPr>
        <p:spPr>
          <a:xfrm>
            <a:off x="6637745" y="1953222"/>
            <a:ext cx="453300" cy="0"/>
          </a:xfrm>
          <a:prstGeom prst="straightConnector1">
            <a:avLst/>
          </a:prstGeom>
          <a:noFill/>
          <a:ln cap="flat" cmpd="sng" w="9525">
            <a:solidFill>
              <a:srgbClr val="595959"/>
            </a:solidFill>
            <a:prstDash val="solid"/>
            <a:round/>
            <a:headEnd len="med" w="med" type="none"/>
            <a:tailEnd len="med" w="med" type="triangle"/>
          </a:ln>
        </p:spPr>
      </p:cxnSp>
      <p:sp>
        <p:nvSpPr>
          <p:cNvPr id="263" name="Google Shape;263;p37"/>
          <p:cNvSpPr/>
          <p:nvPr/>
        </p:nvSpPr>
        <p:spPr>
          <a:xfrm>
            <a:off x="6406127" y="3039436"/>
            <a:ext cx="1959000" cy="1233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7"/>
          <p:cNvPicPr preferRelativeResize="0"/>
          <p:nvPr/>
        </p:nvPicPr>
        <p:blipFill>
          <a:blip r:embed="rId8">
            <a:alphaModFix/>
          </a:blip>
          <a:stretch>
            <a:fillRect/>
          </a:stretch>
        </p:blipFill>
        <p:spPr>
          <a:xfrm>
            <a:off x="6505598" y="3093932"/>
            <a:ext cx="1760164" cy="1124150"/>
          </a:xfrm>
          <a:prstGeom prst="rect">
            <a:avLst/>
          </a:prstGeom>
          <a:noFill/>
          <a:ln>
            <a:noFill/>
          </a:ln>
        </p:spPr>
      </p:pic>
      <p:cxnSp>
        <p:nvCxnSpPr>
          <p:cNvPr id="265" name="Google Shape;265;p37"/>
          <p:cNvCxnSpPr>
            <a:stCxn id="255" idx="2"/>
          </p:cNvCxnSpPr>
          <p:nvPr/>
        </p:nvCxnSpPr>
        <p:spPr>
          <a:xfrm flipH="1">
            <a:off x="7682795" y="2276767"/>
            <a:ext cx="10500" cy="709200"/>
          </a:xfrm>
          <a:prstGeom prst="straightConnector1">
            <a:avLst/>
          </a:prstGeom>
          <a:noFill/>
          <a:ln cap="flat" cmpd="sng" w="9525">
            <a:solidFill>
              <a:srgbClr val="595959"/>
            </a:solidFill>
            <a:prstDash val="solid"/>
            <a:round/>
            <a:headEnd len="med" w="med" type="none"/>
            <a:tailEnd len="med" w="med" type="triangle"/>
          </a:ln>
        </p:spPr>
      </p:cxnSp>
      <p:sp>
        <p:nvSpPr>
          <p:cNvPr id="266" name="Google Shape;266;p37"/>
          <p:cNvSpPr/>
          <p:nvPr/>
        </p:nvSpPr>
        <p:spPr>
          <a:xfrm>
            <a:off x="4671882" y="3085326"/>
            <a:ext cx="1260900" cy="52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endParaRPr>
          </a:p>
          <a:p>
            <a:pPr indent="0" lvl="0" marL="0" rtl="0" algn="ctr">
              <a:spcBef>
                <a:spcPts val="0"/>
              </a:spcBef>
              <a:spcAft>
                <a:spcPts val="0"/>
              </a:spcAft>
              <a:buClr>
                <a:schemeClr val="dk1"/>
              </a:buClr>
              <a:buSzPts val="1100"/>
              <a:buFont typeface="Arial"/>
              <a:buNone/>
            </a:pPr>
            <a:r>
              <a:rPr lang="en-GB" sz="1300">
                <a:solidFill>
                  <a:schemeClr val="dk1"/>
                </a:solidFill>
              </a:rPr>
              <a:t>Raspberry Pi camera</a:t>
            </a:r>
            <a:endParaRPr sz="1300">
              <a:solidFill>
                <a:schemeClr val="dk1"/>
              </a:solidFill>
            </a:endParaRPr>
          </a:p>
          <a:p>
            <a:pPr indent="0" lvl="0" marL="0" rtl="0" algn="ctr">
              <a:spcBef>
                <a:spcPts val="0"/>
              </a:spcBef>
              <a:spcAft>
                <a:spcPts val="0"/>
              </a:spcAft>
              <a:buNone/>
            </a:pPr>
            <a:r>
              <a:t/>
            </a:r>
            <a:endParaRPr sz="1300"/>
          </a:p>
        </p:txBody>
      </p:sp>
      <p:sp>
        <p:nvSpPr>
          <p:cNvPr id="267" name="Google Shape;267;p37"/>
          <p:cNvSpPr/>
          <p:nvPr/>
        </p:nvSpPr>
        <p:spPr>
          <a:xfrm>
            <a:off x="2902135" y="3188205"/>
            <a:ext cx="1352100" cy="878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Raspberry Pi </a:t>
            </a:r>
            <a:endParaRPr/>
          </a:p>
        </p:txBody>
      </p:sp>
      <p:sp>
        <p:nvSpPr>
          <p:cNvPr id="268" name="Google Shape;268;p37"/>
          <p:cNvSpPr/>
          <p:nvPr/>
        </p:nvSpPr>
        <p:spPr>
          <a:xfrm>
            <a:off x="985115" y="3199269"/>
            <a:ext cx="1352100" cy="878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Robotic Arm</a:t>
            </a:r>
            <a:endParaRPr/>
          </a:p>
        </p:txBody>
      </p:sp>
      <p:cxnSp>
        <p:nvCxnSpPr>
          <p:cNvPr id="269" name="Google Shape;269;p37"/>
          <p:cNvCxnSpPr>
            <a:stCxn id="267" idx="1"/>
            <a:endCxn id="268" idx="3"/>
          </p:cNvCxnSpPr>
          <p:nvPr/>
        </p:nvCxnSpPr>
        <p:spPr>
          <a:xfrm flipH="1">
            <a:off x="2337235" y="3627255"/>
            <a:ext cx="564900" cy="11100"/>
          </a:xfrm>
          <a:prstGeom prst="straightConnector1">
            <a:avLst/>
          </a:prstGeom>
          <a:noFill/>
          <a:ln cap="flat" cmpd="sng" w="9525">
            <a:solidFill>
              <a:srgbClr val="595959"/>
            </a:solidFill>
            <a:prstDash val="solid"/>
            <a:round/>
            <a:headEnd len="med" w="med" type="none"/>
            <a:tailEnd len="med" w="med" type="triangle"/>
          </a:ln>
        </p:spPr>
      </p:cxnSp>
      <p:cxnSp>
        <p:nvCxnSpPr>
          <p:cNvPr id="270" name="Google Shape;270;p37"/>
          <p:cNvCxnSpPr>
            <a:stCxn id="271" idx="1"/>
          </p:cNvCxnSpPr>
          <p:nvPr/>
        </p:nvCxnSpPr>
        <p:spPr>
          <a:xfrm flipH="1">
            <a:off x="4242720" y="3345908"/>
            <a:ext cx="437100" cy="1800"/>
          </a:xfrm>
          <a:prstGeom prst="straightConnector1">
            <a:avLst/>
          </a:prstGeom>
          <a:noFill/>
          <a:ln cap="flat" cmpd="sng" w="9525">
            <a:solidFill>
              <a:srgbClr val="595959"/>
            </a:solidFill>
            <a:prstDash val="solid"/>
            <a:round/>
            <a:headEnd len="med" w="med" type="none"/>
            <a:tailEnd len="med" w="med" type="triangle"/>
          </a:ln>
        </p:spPr>
      </p:cxnSp>
      <p:cxnSp>
        <p:nvCxnSpPr>
          <p:cNvPr id="272" name="Google Shape;272;p37"/>
          <p:cNvCxnSpPr/>
          <p:nvPr/>
        </p:nvCxnSpPr>
        <p:spPr>
          <a:xfrm rot="10800000">
            <a:off x="4254868" y="3855658"/>
            <a:ext cx="2156100" cy="0"/>
          </a:xfrm>
          <a:prstGeom prst="straightConnector1">
            <a:avLst/>
          </a:prstGeom>
          <a:noFill/>
          <a:ln cap="flat" cmpd="sng" w="9525">
            <a:solidFill>
              <a:srgbClr val="595959"/>
            </a:solidFill>
            <a:prstDash val="solid"/>
            <a:round/>
            <a:headEnd len="med" w="med" type="none"/>
            <a:tailEnd len="med" w="med" type="triangle"/>
          </a:ln>
        </p:spPr>
      </p:cxnSp>
      <p:sp>
        <p:nvSpPr>
          <p:cNvPr id="273" name="Google Shape;273;p37"/>
          <p:cNvSpPr/>
          <p:nvPr/>
        </p:nvSpPr>
        <p:spPr>
          <a:xfrm>
            <a:off x="2010449" y="1475491"/>
            <a:ext cx="4773600" cy="88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txBox="1"/>
          <p:nvPr/>
        </p:nvSpPr>
        <p:spPr>
          <a:xfrm>
            <a:off x="2047449" y="1185950"/>
            <a:ext cx="19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SIGNAL PRE-PROCESSING</a:t>
            </a:r>
            <a:endParaRPr sz="1000">
              <a:solidFill>
                <a:schemeClr val="dk1"/>
              </a:solidFill>
            </a:endParaRPr>
          </a:p>
        </p:txBody>
      </p:sp>
      <p:sp>
        <p:nvSpPr>
          <p:cNvPr id="275" name="Google Shape;275;p37"/>
          <p:cNvSpPr txBox="1"/>
          <p:nvPr/>
        </p:nvSpPr>
        <p:spPr>
          <a:xfrm>
            <a:off x="2286248" y="4334844"/>
            <a:ext cx="45831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en-GB" sz="1200">
                <a:solidFill>
                  <a:schemeClr val="dk1"/>
                </a:solidFill>
                <a:highlight>
                  <a:srgbClr val="FFFFFF"/>
                </a:highlight>
                <a:latin typeface="Times New Roman"/>
                <a:ea typeface="Times New Roman"/>
                <a:cs typeface="Times New Roman"/>
                <a:sym typeface="Times New Roman"/>
              </a:rPr>
              <a:t>Figure 1: EEG Signals and Robot Interface Schematic </a:t>
            </a:r>
            <a:endParaRPr/>
          </a:p>
        </p:txBody>
      </p:sp>
      <p:sp>
        <p:nvSpPr>
          <p:cNvPr id="276" name="Google Shape;276;p37"/>
          <p:cNvSpPr txBox="1"/>
          <p:nvPr/>
        </p:nvSpPr>
        <p:spPr>
          <a:xfrm>
            <a:off x="7091050" y="4256325"/>
            <a:ext cx="99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ANN Model</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WORKFLOW</a:t>
            </a:r>
            <a:r>
              <a:rPr b="1" lang="en-GB" sz="2500"/>
              <a:t> </a:t>
            </a:r>
            <a:endParaRPr b="1" sz="2500"/>
          </a:p>
        </p:txBody>
      </p:sp>
      <p:sp>
        <p:nvSpPr>
          <p:cNvPr id="282" name="Google Shape;282;p38"/>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283" name="Google Shape;283;p38"/>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284" name="Google Shape;284;p38"/>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285" name="Google Shape;285;p38"/>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287" name="Google Shape;287;p38"/>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289" name="Google Shape;289;p38"/>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291" name="Google Shape;291;p38"/>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293" name="Google Shape;293;p38"/>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295" name="Google Shape;295;p38"/>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297" name="Google Shape;297;p38"/>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299" name="Google Shape;299;p38"/>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301" name="Google Shape;301;p38"/>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303" name="Google Shape;303;p38"/>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305" name="Google Shape;305;p38"/>
          <p:cNvCxnSpPr>
            <a:stCxn id="286" idx="3"/>
            <a:endCxn id="287"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38"/>
          <p:cNvCxnSpPr>
            <a:stCxn id="287" idx="3"/>
            <a:endCxn id="289"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38"/>
          <p:cNvCxnSpPr>
            <a:stCxn id="289" idx="3"/>
            <a:endCxn id="291"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38"/>
          <p:cNvCxnSpPr>
            <a:stCxn id="291" idx="3"/>
            <a:endCxn id="293"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38"/>
          <p:cNvCxnSpPr>
            <a:stCxn id="293" idx="2"/>
            <a:endCxn id="295"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38"/>
          <p:cNvCxnSpPr>
            <a:stCxn id="295" idx="2"/>
            <a:endCxn id="297"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38"/>
          <p:cNvCxnSpPr>
            <a:stCxn id="297" idx="1"/>
            <a:endCxn id="299"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38"/>
          <p:cNvCxnSpPr>
            <a:stCxn id="299" idx="1"/>
            <a:endCxn id="301"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38"/>
          <p:cNvCxnSpPr>
            <a:stCxn id="301" idx="1"/>
            <a:endCxn id="303"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314" name="Google Shape;314;p38"/>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315" name="Google Shape;315;p38"/>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l">
              <a:spcBef>
                <a:spcPts val="0"/>
              </a:spcBef>
              <a:spcAft>
                <a:spcPts val="0"/>
              </a:spcAft>
              <a:buNone/>
            </a:pPr>
            <a:r>
              <a:t/>
            </a:r>
            <a:endParaRPr b="1" sz="2700"/>
          </a:p>
        </p:txBody>
      </p:sp>
      <p:sp>
        <p:nvSpPr>
          <p:cNvPr id="321" name="Google Shape;321;p39"/>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22" name="Google Shape;322;p39"/>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23" name="Google Shape;323;p39"/>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324" name="Google Shape;324;p39"/>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326" name="Google Shape;326;p39"/>
          <p:cNvSpPr/>
          <p:nvPr/>
        </p:nvSpPr>
        <p:spPr>
          <a:xfrm>
            <a:off x="2527225" y="1478925"/>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highlight>
                  <a:srgbClr val="000000"/>
                </a:highlight>
                <a:latin typeface="Calibri"/>
                <a:ea typeface="Calibri"/>
                <a:cs typeface="Calibri"/>
                <a:sym typeface="Calibri"/>
              </a:rPr>
              <a:t>Find the events</a:t>
            </a:r>
            <a:endParaRPr b="1">
              <a:solidFill>
                <a:srgbClr val="FFFFFF"/>
              </a:solidFill>
              <a:highlight>
                <a:srgbClr val="000000"/>
              </a:highlight>
              <a:latin typeface="Calibri"/>
              <a:ea typeface="Calibri"/>
              <a:cs typeface="Calibri"/>
              <a:sym typeface="Calibri"/>
            </a:endParaRPr>
          </a:p>
        </p:txBody>
      </p:sp>
      <p:sp>
        <p:nvSpPr>
          <p:cNvPr id="328" name="Google Shape;328;p39"/>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330" name="Google Shape;330;p39"/>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332" name="Google Shape;332;p39"/>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334" name="Google Shape;334;p39"/>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336" name="Google Shape;336;p39"/>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338" name="Google Shape;338;p39"/>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340" name="Google Shape;340;p39"/>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342" name="Google Shape;342;p39"/>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344" name="Google Shape;344;p39"/>
          <p:cNvCxnSpPr>
            <a:stCxn id="325" idx="3"/>
            <a:endCxn id="326"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39"/>
          <p:cNvCxnSpPr>
            <a:stCxn id="326" idx="3"/>
            <a:endCxn id="328"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39"/>
          <p:cNvCxnSpPr>
            <a:stCxn id="328" idx="3"/>
            <a:endCxn id="330"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39"/>
          <p:cNvCxnSpPr>
            <a:stCxn id="330" idx="3"/>
            <a:endCxn id="332"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39"/>
          <p:cNvCxnSpPr>
            <a:stCxn id="332" idx="2"/>
            <a:endCxn id="334"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9"/>
          <p:cNvCxnSpPr>
            <a:stCxn id="334" idx="2"/>
            <a:endCxn id="336"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39"/>
          <p:cNvCxnSpPr>
            <a:stCxn id="336" idx="1"/>
            <a:endCxn id="338"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39"/>
          <p:cNvCxnSpPr>
            <a:stCxn id="338" idx="1"/>
            <a:endCxn id="340"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352" name="Google Shape;352;p39"/>
          <p:cNvCxnSpPr>
            <a:stCxn id="340" idx="1"/>
            <a:endCxn id="342"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353" name="Google Shape;353;p39"/>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354" name="Google Shape;354;p39"/>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EVENTS</a:t>
            </a:r>
            <a:endParaRPr b="1" sz="2500"/>
          </a:p>
          <a:p>
            <a:pPr indent="0" lvl="0" marL="0" rtl="0" algn="l">
              <a:spcBef>
                <a:spcPts val="0"/>
              </a:spcBef>
              <a:spcAft>
                <a:spcPts val="0"/>
              </a:spcAft>
              <a:buNone/>
            </a:pPr>
            <a:r>
              <a:t/>
            </a:r>
            <a:endParaRPr/>
          </a:p>
        </p:txBody>
      </p:sp>
      <p:sp>
        <p:nvSpPr>
          <p:cNvPr id="360" name="Google Shape;360;p40"/>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61" name="Google Shape;361;p40"/>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62" name="Google Shape;362;p40"/>
          <p:cNvPicPr preferRelativeResize="0"/>
          <p:nvPr/>
        </p:nvPicPr>
        <p:blipFill rotWithShape="1">
          <a:blip r:embed="rId4">
            <a:alphaModFix/>
          </a:blip>
          <a:srcRect b="0" l="0" r="0" t="0"/>
          <a:stretch/>
        </p:blipFill>
        <p:spPr>
          <a:xfrm>
            <a:off x="0" y="0"/>
            <a:ext cx="1143000" cy="1143000"/>
          </a:xfrm>
          <a:prstGeom prst="rect">
            <a:avLst/>
          </a:prstGeom>
          <a:noFill/>
          <a:ln>
            <a:noFill/>
          </a:ln>
        </p:spPr>
      </p:pic>
      <p:pic>
        <p:nvPicPr>
          <p:cNvPr id="363" name="Google Shape;363;p40"/>
          <p:cNvPicPr preferRelativeResize="0"/>
          <p:nvPr/>
        </p:nvPicPr>
        <p:blipFill>
          <a:blip r:embed="rId5">
            <a:alphaModFix/>
          </a:blip>
          <a:stretch>
            <a:fillRect/>
          </a:stretch>
        </p:blipFill>
        <p:spPr>
          <a:xfrm>
            <a:off x="753050" y="1271612"/>
            <a:ext cx="4866250" cy="2515975"/>
          </a:xfrm>
          <a:prstGeom prst="rect">
            <a:avLst/>
          </a:prstGeom>
          <a:noFill/>
          <a:ln>
            <a:noFill/>
          </a:ln>
        </p:spPr>
      </p:pic>
      <p:pic>
        <p:nvPicPr>
          <p:cNvPr id="364" name="Google Shape;364;p40"/>
          <p:cNvPicPr preferRelativeResize="0"/>
          <p:nvPr/>
        </p:nvPicPr>
        <p:blipFill>
          <a:blip r:embed="rId6">
            <a:alphaModFix/>
          </a:blip>
          <a:stretch>
            <a:fillRect/>
          </a:stretch>
        </p:blipFill>
        <p:spPr>
          <a:xfrm>
            <a:off x="6038550" y="1594088"/>
            <a:ext cx="2871900" cy="1955336"/>
          </a:xfrm>
          <a:prstGeom prst="rect">
            <a:avLst/>
          </a:prstGeom>
          <a:noFill/>
          <a:ln>
            <a:noFill/>
          </a:ln>
        </p:spPr>
      </p:pic>
      <p:sp>
        <p:nvSpPr>
          <p:cNvPr id="365" name="Google Shape;365;p40"/>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366" name="Google Shape;366;p40"/>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367" name="Google Shape;367;p40"/>
          <p:cNvSpPr txBox="1"/>
          <p:nvPr/>
        </p:nvSpPr>
        <p:spPr>
          <a:xfrm>
            <a:off x="1686175" y="3840688"/>
            <a:ext cx="30000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en-GB" sz="900">
                <a:solidFill>
                  <a:schemeClr val="dk1"/>
                </a:solidFill>
                <a:latin typeface="Times New Roman"/>
                <a:ea typeface="Times New Roman"/>
                <a:cs typeface="Times New Roman"/>
                <a:sym typeface="Times New Roman"/>
              </a:rPr>
              <a:t>Figure 2: Plot of different channels vs time along with partitioning the events </a:t>
            </a:r>
            <a:endParaRPr b="1" sz="23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None/>
            </a:pPr>
            <a:r>
              <a:t/>
            </a:r>
            <a:endParaRPr b="1"/>
          </a:p>
          <a:p>
            <a:pPr indent="0" lvl="0" marL="0" rtl="0" algn="l">
              <a:spcBef>
                <a:spcPts val="0"/>
              </a:spcBef>
              <a:spcAft>
                <a:spcPts val="0"/>
              </a:spcAft>
              <a:buNone/>
            </a:pPr>
            <a:r>
              <a:t/>
            </a:r>
            <a:endParaRPr/>
          </a:p>
        </p:txBody>
      </p:sp>
      <p:sp>
        <p:nvSpPr>
          <p:cNvPr id="373" name="Google Shape;373;p41"/>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374" name="Google Shape;374;p41"/>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375" name="Google Shape;375;p41"/>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376" name="Google Shape;376;p41"/>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377" name="Google Shape;377;p41"/>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379" name="Google Shape;379;p41"/>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381" name="Google Shape;381;p41"/>
          <p:cNvSpPr/>
          <p:nvPr/>
        </p:nvSpPr>
        <p:spPr>
          <a:xfrm>
            <a:off x="4000500" y="1483900"/>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txBox="1"/>
          <p:nvPr/>
        </p:nvSpPr>
        <p:spPr>
          <a:xfrm>
            <a:off x="4040550"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Bandpass filter</a:t>
            </a:r>
            <a:endParaRPr b="1">
              <a:solidFill>
                <a:srgbClr val="FFFFFF"/>
              </a:solidFill>
              <a:latin typeface="Calibri"/>
              <a:ea typeface="Calibri"/>
              <a:cs typeface="Calibri"/>
              <a:sym typeface="Calibri"/>
            </a:endParaRPr>
          </a:p>
        </p:txBody>
      </p:sp>
      <p:sp>
        <p:nvSpPr>
          <p:cNvPr id="383" name="Google Shape;383;p41"/>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385" name="Google Shape;385;p41"/>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387" name="Google Shape;387;p41"/>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389" name="Google Shape;389;p41"/>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391" name="Google Shape;391;p41"/>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393" name="Google Shape;393;p41"/>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395" name="Google Shape;395;p41"/>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397" name="Google Shape;397;p41"/>
          <p:cNvCxnSpPr>
            <a:stCxn id="378" idx="3"/>
            <a:endCxn id="379"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41"/>
          <p:cNvCxnSpPr>
            <a:stCxn id="379" idx="3"/>
            <a:endCxn id="381"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41"/>
          <p:cNvCxnSpPr>
            <a:stCxn id="381" idx="3"/>
            <a:endCxn id="383"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41"/>
          <p:cNvCxnSpPr>
            <a:stCxn id="383" idx="3"/>
            <a:endCxn id="385"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401" name="Google Shape;401;p41"/>
          <p:cNvCxnSpPr>
            <a:stCxn id="385" idx="2"/>
            <a:endCxn id="387"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402" name="Google Shape;402;p41"/>
          <p:cNvCxnSpPr>
            <a:stCxn id="387" idx="2"/>
            <a:endCxn id="389"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403" name="Google Shape;403;p41"/>
          <p:cNvCxnSpPr>
            <a:stCxn id="389" idx="1"/>
            <a:endCxn id="391"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p41"/>
          <p:cNvCxnSpPr>
            <a:stCxn id="391" idx="1"/>
            <a:endCxn id="393"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p41"/>
          <p:cNvCxnSpPr>
            <a:stCxn id="393" idx="1"/>
            <a:endCxn id="395"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406" name="Google Shape;406;p41"/>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407" name="Google Shape;407;p41"/>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300"/>
              <a:t>OUTPUT AFTER BAND PASS FILTERING</a:t>
            </a:r>
            <a:endParaRPr b="1" sz="2300"/>
          </a:p>
          <a:p>
            <a:pPr indent="0" lvl="0" marL="0" rtl="0" algn="ctr">
              <a:spcBef>
                <a:spcPts val="0"/>
              </a:spcBef>
              <a:spcAft>
                <a:spcPts val="0"/>
              </a:spcAft>
              <a:buNone/>
            </a:pPr>
            <a:r>
              <a:t/>
            </a:r>
            <a:endParaRPr sz="2300"/>
          </a:p>
        </p:txBody>
      </p:sp>
      <p:sp>
        <p:nvSpPr>
          <p:cNvPr id="413" name="Google Shape;413;p42"/>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14" name="Google Shape;414;p42"/>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15" name="Google Shape;415;p42"/>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416" name="Google Shape;416;p42"/>
          <p:cNvSpPr txBox="1"/>
          <p:nvPr/>
        </p:nvSpPr>
        <p:spPr>
          <a:xfrm>
            <a:off x="5874300" y="3742900"/>
            <a:ext cx="2288400" cy="3651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Clr>
                <a:schemeClr val="dk1"/>
              </a:buClr>
              <a:buSzPts val="1100"/>
              <a:buFont typeface="Arial"/>
              <a:buNone/>
            </a:pPr>
            <a:r>
              <a:rPr b="1" lang="en-GB" sz="1100">
                <a:solidFill>
                  <a:schemeClr val="dk1"/>
                </a:solidFill>
                <a:latin typeface="Times New Roman"/>
                <a:ea typeface="Times New Roman"/>
                <a:cs typeface="Times New Roman"/>
                <a:sym typeface="Times New Roman"/>
              </a:rPr>
              <a:t>Figure 4 : Frequency spectrum after bandpass filtering</a:t>
            </a:r>
            <a:endParaRPr sz="1300">
              <a:solidFill>
                <a:schemeClr val="dk1"/>
              </a:solidFill>
            </a:endParaRPr>
          </a:p>
          <a:p>
            <a:pPr indent="0" lvl="0" marL="0" rtl="0" algn="ctr">
              <a:spcBef>
                <a:spcPts val="0"/>
              </a:spcBef>
              <a:spcAft>
                <a:spcPts val="0"/>
              </a:spcAft>
              <a:buNone/>
            </a:pPr>
            <a:r>
              <a:t/>
            </a:r>
            <a:endParaRPr/>
          </a:p>
        </p:txBody>
      </p:sp>
      <p:pic>
        <p:nvPicPr>
          <p:cNvPr id="417" name="Google Shape;417;p42"/>
          <p:cNvPicPr preferRelativeResize="0"/>
          <p:nvPr/>
        </p:nvPicPr>
        <p:blipFill>
          <a:blip r:embed="rId5">
            <a:alphaModFix/>
          </a:blip>
          <a:stretch>
            <a:fillRect/>
          </a:stretch>
        </p:blipFill>
        <p:spPr>
          <a:xfrm>
            <a:off x="484700" y="1190550"/>
            <a:ext cx="3971925" cy="2647950"/>
          </a:xfrm>
          <a:prstGeom prst="rect">
            <a:avLst/>
          </a:prstGeom>
          <a:noFill/>
          <a:ln>
            <a:noFill/>
          </a:ln>
        </p:spPr>
      </p:pic>
      <p:sp>
        <p:nvSpPr>
          <p:cNvPr id="418" name="Google Shape;418;p42"/>
          <p:cNvSpPr txBox="1"/>
          <p:nvPr/>
        </p:nvSpPr>
        <p:spPr>
          <a:xfrm>
            <a:off x="1560225" y="3742888"/>
            <a:ext cx="22884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Clr>
                <a:schemeClr val="dk1"/>
              </a:buClr>
              <a:buSzPts val="1100"/>
              <a:buFont typeface="Arial"/>
              <a:buNone/>
            </a:pPr>
            <a:r>
              <a:rPr b="1" lang="en-GB" sz="1100">
                <a:solidFill>
                  <a:schemeClr val="dk1"/>
                </a:solidFill>
                <a:latin typeface="Times New Roman"/>
                <a:ea typeface="Times New Roman"/>
                <a:cs typeface="Times New Roman"/>
                <a:sym typeface="Times New Roman"/>
              </a:rPr>
              <a:t>Figure 3 : Frequency spectrum before bandpass filtering</a:t>
            </a:r>
            <a:endParaRPr sz="1300"/>
          </a:p>
        </p:txBody>
      </p:sp>
      <p:pic>
        <p:nvPicPr>
          <p:cNvPr id="419" name="Google Shape;419;p42"/>
          <p:cNvPicPr preferRelativeResize="0"/>
          <p:nvPr/>
        </p:nvPicPr>
        <p:blipFill>
          <a:blip r:embed="rId6">
            <a:alphaModFix/>
          </a:blip>
          <a:stretch>
            <a:fillRect/>
          </a:stretch>
        </p:blipFill>
        <p:spPr>
          <a:xfrm>
            <a:off x="4898275" y="1238100"/>
            <a:ext cx="3643035" cy="2552850"/>
          </a:xfrm>
          <a:prstGeom prst="rect">
            <a:avLst/>
          </a:prstGeom>
          <a:noFill/>
          <a:ln>
            <a:noFill/>
          </a:ln>
        </p:spPr>
      </p:pic>
      <p:sp>
        <p:nvSpPr>
          <p:cNvPr id="420" name="Google Shape;420;p42"/>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421" name="Google Shape;421;p42"/>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None/>
            </a:pPr>
            <a:r>
              <a:t/>
            </a:r>
            <a:endParaRPr b="1" sz="2700"/>
          </a:p>
          <a:p>
            <a:pPr indent="0" lvl="0" marL="0" rtl="0" algn="l">
              <a:spcBef>
                <a:spcPts val="0"/>
              </a:spcBef>
              <a:spcAft>
                <a:spcPts val="0"/>
              </a:spcAft>
              <a:buNone/>
            </a:pPr>
            <a:r>
              <a:t/>
            </a:r>
            <a:endParaRPr/>
          </a:p>
        </p:txBody>
      </p:sp>
      <p:sp>
        <p:nvSpPr>
          <p:cNvPr id="427" name="Google Shape;427;p43"/>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428" name="Google Shape;428;p43"/>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29" name="Google Shape;429;p43"/>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30" name="Google Shape;430;p43"/>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431" name="Google Shape;431;p43"/>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433" name="Google Shape;433;p43"/>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435" name="Google Shape;435;p43"/>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437" name="Google Shape;437;p43"/>
          <p:cNvSpPr/>
          <p:nvPr/>
        </p:nvSpPr>
        <p:spPr>
          <a:xfrm>
            <a:off x="5537100" y="1498150"/>
            <a:ext cx="11430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txBox="1"/>
          <p:nvPr/>
        </p:nvSpPr>
        <p:spPr>
          <a:xfrm>
            <a:off x="5431288"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Removing bad channels</a:t>
            </a:r>
            <a:endParaRPr b="1">
              <a:solidFill>
                <a:srgbClr val="FFFFFF"/>
              </a:solidFill>
              <a:latin typeface="Calibri"/>
              <a:ea typeface="Calibri"/>
              <a:cs typeface="Calibri"/>
              <a:sym typeface="Calibri"/>
            </a:endParaRPr>
          </a:p>
        </p:txBody>
      </p:sp>
      <p:sp>
        <p:nvSpPr>
          <p:cNvPr id="439" name="Google Shape;439;p43"/>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441" name="Google Shape;441;p43"/>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443" name="Google Shape;443;p43"/>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445" name="Google Shape;445;p43"/>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447" name="Google Shape;447;p43"/>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449" name="Google Shape;449;p43"/>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451" name="Google Shape;451;p43"/>
          <p:cNvCxnSpPr>
            <a:stCxn id="432" idx="3"/>
            <a:endCxn id="433"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43"/>
          <p:cNvCxnSpPr>
            <a:stCxn id="433" idx="3"/>
            <a:endCxn id="435"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43"/>
          <p:cNvCxnSpPr>
            <a:stCxn id="435" idx="3"/>
            <a:endCxn id="437"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43"/>
          <p:cNvCxnSpPr>
            <a:stCxn id="437" idx="3"/>
            <a:endCxn id="439"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43"/>
          <p:cNvCxnSpPr>
            <a:stCxn id="439" idx="2"/>
            <a:endCxn id="441"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43"/>
          <p:cNvCxnSpPr>
            <a:stCxn id="441" idx="2"/>
            <a:endCxn id="443"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43"/>
          <p:cNvCxnSpPr>
            <a:stCxn id="443" idx="1"/>
            <a:endCxn id="445"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p43"/>
          <p:cNvCxnSpPr>
            <a:stCxn id="445" idx="1"/>
            <a:endCxn id="447"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459" name="Google Shape;459;p43"/>
          <p:cNvCxnSpPr>
            <a:stCxn id="447" idx="1"/>
            <a:endCxn id="449"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460" name="Google Shape;460;p43"/>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461" name="Google Shape;461;p43"/>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100"/>
              <a:t>OUTPUT AFTER REMOVING BAD CHANNELS</a:t>
            </a:r>
            <a:endParaRPr b="1" sz="2100"/>
          </a:p>
          <a:p>
            <a:pPr indent="0" lvl="0" marL="0" rtl="0" algn="ctr">
              <a:spcBef>
                <a:spcPts val="0"/>
              </a:spcBef>
              <a:spcAft>
                <a:spcPts val="0"/>
              </a:spcAft>
              <a:buNone/>
            </a:pPr>
            <a:r>
              <a:t/>
            </a:r>
            <a:endParaRPr sz="2100"/>
          </a:p>
        </p:txBody>
      </p:sp>
      <p:sp>
        <p:nvSpPr>
          <p:cNvPr id="467" name="Google Shape;467;p4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68" name="Google Shape;468;p44"/>
          <p:cNvPicPr preferRelativeResize="0"/>
          <p:nvPr/>
        </p:nvPicPr>
        <p:blipFill rotWithShape="1">
          <a:blip r:embed="rId4">
            <a:alphaModFix/>
          </a:blip>
          <a:srcRect b="0" l="0" r="0" t="0"/>
          <a:stretch/>
        </p:blipFill>
        <p:spPr>
          <a:xfrm>
            <a:off x="7772400" y="228600"/>
            <a:ext cx="857100" cy="857100"/>
          </a:xfrm>
          <a:prstGeom prst="rect">
            <a:avLst/>
          </a:prstGeom>
          <a:noFill/>
          <a:ln>
            <a:noFill/>
          </a:ln>
        </p:spPr>
      </p:pic>
      <p:pic>
        <p:nvPicPr>
          <p:cNvPr descr="pes logo.png" id="469" name="Google Shape;469;p44"/>
          <p:cNvPicPr preferRelativeResize="0"/>
          <p:nvPr/>
        </p:nvPicPr>
        <p:blipFill rotWithShape="1">
          <a:blip r:embed="rId5">
            <a:alphaModFix/>
          </a:blip>
          <a:srcRect b="0" l="0" r="0" t="0"/>
          <a:stretch/>
        </p:blipFill>
        <p:spPr>
          <a:xfrm>
            <a:off x="0" y="0"/>
            <a:ext cx="1143000" cy="1143000"/>
          </a:xfrm>
          <a:prstGeom prst="rect">
            <a:avLst/>
          </a:prstGeom>
          <a:noFill/>
          <a:ln>
            <a:noFill/>
          </a:ln>
        </p:spPr>
      </p:pic>
      <p:pic>
        <p:nvPicPr>
          <p:cNvPr id="470" name="Google Shape;470;p44"/>
          <p:cNvPicPr preferRelativeResize="0"/>
          <p:nvPr/>
        </p:nvPicPr>
        <p:blipFill>
          <a:blip r:embed="rId6">
            <a:alphaModFix/>
          </a:blip>
          <a:stretch>
            <a:fillRect/>
          </a:stretch>
        </p:blipFill>
        <p:spPr>
          <a:xfrm>
            <a:off x="701425" y="1565875"/>
            <a:ext cx="3554450" cy="2639450"/>
          </a:xfrm>
          <a:prstGeom prst="rect">
            <a:avLst/>
          </a:prstGeom>
          <a:noFill/>
          <a:ln>
            <a:noFill/>
          </a:ln>
        </p:spPr>
      </p:pic>
      <p:pic>
        <p:nvPicPr>
          <p:cNvPr id="471" name="Google Shape;471;p44"/>
          <p:cNvPicPr preferRelativeResize="0"/>
          <p:nvPr/>
        </p:nvPicPr>
        <p:blipFill>
          <a:blip r:embed="rId7">
            <a:alphaModFix/>
          </a:blip>
          <a:stretch>
            <a:fillRect/>
          </a:stretch>
        </p:blipFill>
        <p:spPr>
          <a:xfrm>
            <a:off x="4255875" y="1466488"/>
            <a:ext cx="3791925" cy="2721600"/>
          </a:xfrm>
          <a:prstGeom prst="rect">
            <a:avLst/>
          </a:prstGeom>
          <a:noFill/>
          <a:ln>
            <a:noFill/>
          </a:ln>
        </p:spPr>
      </p:pic>
      <p:sp>
        <p:nvSpPr>
          <p:cNvPr id="472" name="Google Shape;472;p44"/>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473" name="Google Shape;473;p44"/>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TEAM COMPOSITION</a:t>
            </a:r>
            <a:endParaRPr b="1"/>
          </a:p>
        </p:txBody>
      </p:sp>
      <p:pic>
        <p:nvPicPr>
          <p:cNvPr descr="pes logo.png" id="118" name="Google Shape;118;p27"/>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9" name="Google Shape;119;p27"/>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20" name="Google Shape;120;p27"/>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1" name="Google Shape;121;p27"/>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22" name="Google Shape;122;p27"/>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23" name="Google Shape;123;p27"/>
          <p:cNvSpPr txBox="1"/>
          <p:nvPr/>
        </p:nvSpPr>
        <p:spPr>
          <a:xfrm>
            <a:off x="3191450" y="4205425"/>
            <a:ext cx="2351400" cy="44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000000"/>
                </a:solidFill>
              </a:rPr>
              <a:t>Guide :   Dr. B. Niranjana Krupa</a:t>
            </a:r>
            <a:endParaRPr sz="1200">
              <a:solidFill>
                <a:srgbClr val="000000"/>
              </a:solidFill>
            </a:endParaRPr>
          </a:p>
          <a:p>
            <a:pPr indent="0" lvl="0" marL="0" marR="0" rtl="0" algn="l">
              <a:spcBef>
                <a:spcPts val="0"/>
              </a:spcBef>
              <a:spcAft>
                <a:spcPts val="0"/>
              </a:spcAft>
              <a:buNone/>
            </a:pPr>
            <a:r>
              <a:rPr lang="en-GB" sz="1200">
                <a:solidFill>
                  <a:srgbClr val="000000"/>
                </a:solidFill>
              </a:rPr>
              <a:t>                Prof.  Swetha G</a:t>
            </a:r>
            <a:endParaRPr sz="1200">
              <a:solidFill>
                <a:srgbClr val="000000"/>
              </a:solidFill>
            </a:endParaRPr>
          </a:p>
        </p:txBody>
      </p:sp>
      <p:graphicFrame>
        <p:nvGraphicFramePr>
          <p:cNvPr id="124" name="Google Shape;124;p27"/>
          <p:cNvGraphicFramePr/>
          <p:nvPr/>
        </p:nvGraphicFramePr>
        <p:xfrm>
          <a:off x="1474525" y="1076300"/>
          <a:ext cx="3000000" cy="3000000"/>
        </p:xfrm>
        <a:graphic>
          <a:graphicData uri="http://schemas.openxmlformats.org/drawingml/2006/table">
            <a:tbl>
              <a:tblPr>
                <a:noFill/>
                <a:tableStyleId>{2C28B366-DC3E-4ED9-836C-27685F15CBF1}</a:tableStyleId>
              </a:tblPr>
              <a:tblGrid>
                <a:gridCol w="701250"/>
                <a:gridCol w="2306725"/>
                <a:gridCol w="1782750"/>
                <a:gridCol w="1390875"/>
              </a:tblGrid>
              <a:tr h="453325">
                <a:tc>
                  <a:txBody>
                    <a:bodyPr/>
                    <a:lstStyle/>
                    <a:p>
                      <a:pPr indent="0" lvl="0" marL="0" marR="0" rtl="0" algn="ctr">
                        <a:spcBef>
                          <a:spcPts val="0"/>
                        </a:spcBef>
                        <a:spcAft>
                          <a:spcPts val="0"/>
                        </a:spcAft>
                        <a:buNone/>
                      </a:pPr>
                      <a:r>
                        <a:rPr b="1" lang="en-GB" sz="1100" u="none" cap="none" strike="noStrike"/>
                        <a:t>SL. NO</a:t>
                      </a:r>
                      <a:endParaRPr b="1" sz="11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Name of the student</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SRN</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300" u="none" cap="none" strike="noStrike"/>
                        <a:t>PHOTO</a:t>
                      </a:r>
                      <a:endParaRPr b="1" sz="13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44750">
                <a:tc>
                  <a:txBody>
                    <a:bodyPr/>
                    <a:lstStyle/>
                    <a:p>
                      <a:pPr indent="0" lvl="0" marL="0" rtl="0" algn="ctr">
                        <a:spcBef>
                          <a:spcPts val="0"/>
                        </a:spcBef>
                        <a:spcAft>
                          <a:spcPts val="0"/>
                        </a:spcAft>
                        <a:buNone/>
                      </a:pPr>
                      <a:r>
                        <a:rPr lang="en-GB"/>
                        <a:t>1</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Harshita R Vastrad</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GB"/>
                        <a:t>PES1201701717</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12700">
                      <a:solidFill>
                        <a:srgbClr val="000000"/>
                      </a:solidFill>
                      <a:prstDash val="solid"/>
                      <a:round/>
                      <a:headEnd len="sm" w="sm" type="none"/>
                      <a:tailEnd len="sm" w="sm" type="none"/>
                    </a:lnT>
                  </a:tcPr>
                </a:tc>
              </a:tr>
              <a:tr h="875700">
                <a:tc>
                  <a:txBody>
                    <a:bodyPr/>
                    <a:lstStyle/>
                    <a:p>
                      <a:pPr indent="0" lvl="0" marL="0" rtl="0" algn="ctr">
                        <a:spcBef>
                          <a:spcPts val="0"/>
                        </a:spcBef>
                        <a:spcAft>
                          <a:spcPts val="0"/>
                        </a:spcAft>
                        <a:buNone/>
                      </a:pPr>
                      <a:r>
                        <a:rPr lang="en-GB"/>
                        <a:t>2</a:t>
                      </a:r>
                      <a:endParaRPr/>
                    </a:p>
                  </a:txBody>
                  <a:tcPr marT="91425" marB="91425" marR="91425" marL="91425"/>
                </a:tc>
                <a:tc>
                  <a:txBody>
                    <a:bodyPr/>
                    <a:lstStyle/>
                    <a:p>
                      <a:pPr indent="0" lvl="0" marL="0" rtl="0" algn="ctr">
                        <a:spcBef>
                          <a:spcPts val="0"/>
                        </a:spcBef>
                        <a:spcAft>
                          <a:spcPts val="0"/>
                        </a:spcAft>
                        <a:buNone/>
                      </a:pPr>
                      <a:r>
                        <a:rPr lang="en-GB"/>
                        <a:t>Shreya V Deexit</a:t>
                      </a:r>
                      <a:endParaRPr/>
                    </a:p>
                  </a:txBody>
                  <a:tcPr marT="91425" marB="91425" marR="91425" marL="91425"/>
                </a:tc>
                <a:tc>
                  <a:txBody>
                    <a:bodyPr/>
                    <a:lstStyle/>
                    <a:p>
                      <a:pPr indent="0" lvl="0" marL="0" rtl="0" algn="ctr">
                        <a:spcBef>
                          <a:spcPts val="0"/>
                        </a:spcBef>
                        <a:spcAft>
                          <a:spcPts val="0"/>
                        </a:spcAft>
                        <a:buNone/>
                      </a:pPr>
                      <a:r>
                        <a:rPr lang="en-GB"/>
                        <a:t>PES1201701648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4200">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rPr lang="en-GB"/>
                        <a:t>V Saisri</a:t>
                      </a:r>
                      <a:endParaRPr/>
                    </a:p>
                  </a:txBody>
                  <a:tcPr marT="91425" marB="91425" marR="91425" marL="91425"/>
                </a:tc>
                <a:tc>
                  <a:txBody>
                    <a:bodyPr/>
                    <a:lstStyle/>
                    <a:p>
                      <a:pPr indent="0" lvl="0" marL="0" rtl="0" algn="ctr">
                        <a:spcBef>
                          <a:spcPts val="0"/>
                        </a:spcBef>
                        <a:spcAft>
                          <a:spcPts val="0"/>
                        </a:spcAft>
                        <a:buNone/>
                      </a:pPr>
                      <a:r>
                        <a:rPr lang="en-GB"/>
                        <a:t>PES1201701763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5" name="Google Shape;125;p27"/>
          <p:cNvPicPr preferRelativeResize="0"/>
          <p:nvPr/>
        </p:nvPicPr>
        <p:blipFill>
          <a:blip r:embed="rId5">
            <a:alphaModFix/>
          </a:blip>
          <a:stretch>
            <a:fillRect/>
          </a:stretch>
        </p:blipFill>
        <p:spPr>
          <a:xfrm>
            <a:off x="6698700" y="1590650"/>
            <a:ext cx="598301" cy="737900"/>
          </a:xfrm>
          <a:prstGeom prst="rect">
            <a:avLst/>
          </a:prstGeom>
          <a:noFill/>
          <a:ln>
            <a:noFill/>
          </a:ln>
        </p:spPr>
      </p:pic>
      <p:pic>
        <p:nvPicPr>
          <p:cNvPr id="126" name="Google Shape;126;p27"/>
          <p:cNvPicPr preferRelativeResize="0"/>
          <p:nvPr/>
        </p:nvPicPr>
        <p:blipFill>
          <a:blip r:embed="rId6">
            <a:alphaModFix/>
          </a:blip>
          <a:stretch>
            <a:fillRect/>
          </a:stretch>
        </p:blipFill>
        <p:spPr>
          <a:xfrm>
            <a:off x="6750150" y="2442525"/>
            <a:ext cx="598300" cy="737913"/>
          </a:xfrm>
          <a:prstGeom prst="rect">
            <a:avLst/>
          </a:prstGeom>
          <a:noFill/>
          <a:ln>
            <a:noFill/>
          </a:ln>
        </p:spPr>
      </p:pic>
      <p:pic>
        <p:nvPicPr>
          <p:cNvPr id="127" name="Google Shape;127;p27"/>
          <p:cNvPicPr preferRelativeResize="0"/>
          <p:nvPr/>
        </p:nvPicPr>
        <p:blipFill>
          <a:blip r:embed="rId7">
            <a:alphaModFix/>
          </a:blip>
          <a:stretch>
            <a:fillRect/>
          </a:stretch>
        </p:blipFill>
        <p:spPr>
          <a:xfrm>
            <a:off x="6750150" y="3250075"/>
            <a:ext cx="598301" cy="779859"/>
          </a:xfrm>
          <a:prstGeom prst="rect">
            <a:avLst/>
          </a:prstGeom>
          <a:noFill/>
          <a:ln>
            <a:noFill/>
          </a:ln>
        </p:spPr>
      </p:pic>
      <p:sp>
        <p:nvSpPr>
          <p:cNvPr id="128" name="Google Shape;128;p27"/>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None/>
            </a:pPr>
            <a:r>
              <a:t/>
            </a:r>
            <a:endParaRPr b="1" sz="2500"/>
          </a:p>
          <a:p>
            <a:pPr indent="0" lvl="0" marL="0" rtl="0" algn="l">
              <a:spcBef>
                <a:spcPts val="0"/>
              </a:spcBef>
              <a:spcAft>
                <a:spcPts val="0"/>
              </a:spcAft>
              <a:buNone/>
            </a:pPr>
            <a:r>
              <a:t/>
            </a:r>
            <a:endParaRPr/>
          </a:p>
        </p:txBody>
      </p:sp>
      <p:sp>
        <p:nvSpPr>
          <p:cNvPr id="479" name="Google Shape;479;p45"/>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480" name="Google Shape;480;p45"/>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481" name="Google Shape;481;p45"/>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482" name="Google Shape;482;p45"/>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483" name="Google Shape;483;p45"/>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485" name="Google Shape;485;p45"/>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487" name="Google Shape;487;p45"/>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489" name="Google Shape;489;p45"/>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491" name="Google Shape;491;p45"/>
          <p:cNvSpPr/>
          <p:nvPr/>
        </p:nvSpPr>
        <p:spPr>
          <a:xfrm>
            <a:off x="7150200" y="1723925"/>
            <a:ext cx="1314600" cy="5727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txBox="1"/>
          <p:nvPr/>
        </p:nvSpPr>
        <p:spPr>
          <a:xfrm>
            <a:off x="7113725"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Plotting desired epochs</a:t>
            </a:r>
            <a:endParaRPr b="1">
              <a:solidFill>
                <a:srgbClr val="FFFFFF"/>
              </a:solidFill>
              <a:latin typeface="Calibri"/>
              <a:ea typeface="Calibri"/>
              <a:cs typeface="Calibri"/>
              <a:sym typeface="Calibri"/>
            </a:endParaRPr>
          </a:p>
        </p:txBody>
      </p:sp>
      <p:sp>
        <p:nvSpPr>
          <p:cNvPr id="493" name="Google Shape;493;p45"/>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495" name="Google Shape;495;p45"/>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497" name="Google Shape;497;p45"/>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499" name="Google Shape;499;p45"/>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501" name="Google Shape;501;p45"/>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503" name="Google Shape;503;p45"/>
          <p:cNvCxnSpPr>
            <a:stCxn id="484" idx="3"/>
            <a:endCxn id="485"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45"/>
          <p:cNvCxnSpPr>
            <a:stCxn id="485" idx="3"/>
            <a:endCxn id="487"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45"/>
          <p:cNvCxnSpPr>
            <a:stCxn id="487" idx="3"/>
            <a:endCxn id="489"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506" name="Google Shape;506;p45"/>
          <p:cNvCxnSpPr>
            <a:stCxn id="489" idx="3"/>
            <a:endCxn id="491"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45"/>
          <p:cNvCxnSpPr>
            <a:stCxn id="491" idx="2"/>
            <a:endCxn id="493"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45"/>
          <p:cNvCxnSpPr>
            <a:stCxn id="493" idx="2"/>
            <a:endCxn id="495"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45"/>
          <p:cNvCxnSpPr>
            <a:stCxn id="495" idx="1"/>
            <a:endCxn id="497"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45"/>
          <p:cNvCxnSpPr>
            <a:stCxn id="497" idx="1"/>
            <a:endCxn id="499"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45"/>
          <p:cNvCxnSpPr>
            <a:stCxn id="499" idx="1"/>
            <a:endCxn id="501"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45"/>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513" name="Google Shape;513;p45"/>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EPOCHS</a:t>
            </a:r>
            <a:endParaRPr b="1" sz="2500"/>
          </a:p>
        </p:txBody>
      </p:sp>
      <p:pic>
        <p:nvPicPr>
          <p:cNvPr descr="pes logo.png" id="519" name="Google Shape;519;p46"/>
          <p:cNvPicPr preferRelativeResize="0"/>
          <p:nvPr/>
        </p:nvPicPr>
        <p:blipFill rotWithShape="1">
          <a:blip r:embed="rId3">
            <a:alphaModFix/>
          </a:blip>
          <a:srcRect b="0" l="0" r="0" t="0"/>
          <a:stretch/>
        </p:blipFill>
        <p:spPr>
          <a:xfrm>
            <a:off x="0" y="0"/>
            <a:ext cx="997500" cy="997500"/>
          </a:xfrm>
          <a:prstGeom prst="rect">
            <a:avLst/>
          </a:prstGeom>
          <a:noFill/>
          <a:ln>
            <a:noFill/>
          </a:ln>
        </p:spPr>
      </p:pic>
      <p:pic>
        <p:nvPicPr>
          <p:cNvPr descr="C:\Users\rajsekar\Pictures\ECE LOGO.jpg" id="520" name="Google Shape;520;p46"/>
          <p:cNvPicPr preferRelativeResize="0"/>
          <p:nvPr/>
        </p:nvPicPr>
        <p:blipFill rotWithShape="1">
          <a:blip r:embed="rId4">
            <a:alphaModFix/>
          </a:blip>
          <a:srcRect b="0" l="0" r="0" t="0"/>
          <a:stretch/>
        </p:blipFill>
        <p:spPr>
          <a:xfrm>
            <a:off x="7772400" y="228600"/>
            <a:ext cx="768900" cy="768900"/>
          </a:xfrm>
          <a:prstGeom prst="rect">
            <a:avLst/>
          </a:prstGeom>
          <a:noFill/>
          <a:ln>
            <a:noFill/>
          </a:ln>
        </p:spPr>
      </p:pic>
      <p:sp>
        <p:nvSpPr>
          <p:cNvPr id="521" name="Google Shape;521;p4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22" name="Google Shape;522;p46"/>
          <p:cNvPicPr preferRelativeResize="0"/>
          <p:nvPr/>
        </p:nvPicPr>
        <p:blipFill>
          <a:blip r:embed="rId5">
            <a:alphaModFix/>
          </a:blip>
          <a:stretch>
            <a:fillRect/>
          </a:stretch>
        </p:blipFill>
        <p:spPr>
          <a:xfrm>
            <a:off x="872250" y="1160023"/>
            <a:ext cx="2920975" cy="2920975"/>
          </a:xfrm>
          <a:prstGeom prst="rect">
            <a:avLst/>
          </a:prstGeom>
          <a:noFill/>
          <a:ln>
            <a:noFill/>
          </a:ln>
        </p:spPr>
      </p:pic>
      <p:pic>
        <p:nvPicPr>
          <p:cNvPr id="523" name="Google Shape;523;p46"/>
          <p:cNvPicPr preferRelativeResize="0"/>
          <p:nvPr/>
        </p:nvPicPr>
        <p:blipFill>
          <a:blip r:embed="rId6">
            <a:alphaModFix/>
          </a:blip>
          <a:stretch>
            <a:fillRect/>
          </a:stretch>
        </p:blipFill>
        <p:spPr>
          <a:xfrm>
            <a:off x="4658050" y="1164175"/>
            <a:ext cx="2758600" cy="2815150"/>
          </a:xfrm>
          <a:prstGeom prst="rect">
            <a:avLst/>
          </a:prstGeom>
          <a:noFill/>
          <a:ln>
            <a:noFill/>
          </a:ln>
        </p:spPr>
      </p:pic>
      <p:sp>
        <p:nvSpPr>
          <p:cNvPr id="524" name="Google Shape;524;p46"/>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525" name="Google Shape;525;p46"/>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526" name="Google Shape;526;p46"/>
          <p:cNvSpPr txBox="1"/>
          <p:nvPr/>
        </p:nvSpPr>
        <p:spPr>
          <a:xfrm>
            <a:off x="2445300" y="3979325"/>
            <a:ext cx="3645600" cy="831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Clr>
                <a:schemeClr val="dk1"/>
              </a:buClr>
              <a:buSzPts val="1100"/>
              <a:buFont typeface="Arial"/>
              <a:buNone/>
            </a:pPr>
            <a:r>
              <a:rPr b="1" lang="en-GB" sz="1000">
                <a:solidFill>
                  <a:schemeClr val="dk1"/>
                </a:solidFill>
                <a:latin typeface="Times New Roman"/>
                <a:ea typeface="Times New Roman"/>
                <a:cs typeface="Times New Roman"/>
                <a:sym typeface="Times New Roman"/>
              </a:rPr>
              <a:t>Figure 5: Left = 769, Right = 770, Forward = 771, Backward=772</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None/>
            </a:pPr>
            <a:r>
              <a:t/>
            </a:r>
            <a:endParaRPr b="1" sz="2500"/>
          </a:p>
          <a:p>
            <a:pPr indent="0" lvl="0" marL="0" rtl="0" algn="l">
              <a:spcBef>
                <a:spcPts val="0"/>
              </a:spcBef>
              <a:spcAft>
                <a:spcPts val="0"/>
              </a:spcAft>
              <a:buNone/>
            </a:pPr>
            <a:r>
              <a:t/>
            </a:r>
            <a:endParaRPr/>
          </a:p>
        </p:txBody>
      </p:sp>
      <p:sp>
        <p:nvSpPr>
          <p:cNvPr id="532" name="Google Shape;532;p47"/>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533" name="Google Shape;533;p47"/>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534" name="Google Shape;534;p47"/>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535" name="Google Shape;535;p47"/>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537" name="Google Shape;537;p47"/>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539" name="Google Shape;539;p47"/>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541" name="Google Shape;541;p47"/>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543" name="Google Shape;543;p47"/>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545" name="Google Shape;545;p47"/>
          <p:cNvSpPr/>
          <p:nvPr/>
        </p:nvSpPr>
        <p:spPr>
          <a:xfrm>
            <a:off x="7159800" y="2657850"/>
            <a:ext cx="13146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txBox="1"/>
          <p:nvPr/>
        </p:nvSpPr>
        <p:spPr>
          <a:xfrm>
            <a:off x="71502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Renaming the labels</a:t>
            </a:r>
            <a:endParaRPr b="1">
              <a:solidFill>
                <a:srgbClr val="FFFFFF"/>
              </a:solidFill>
              <a:latin typeface="Calibri"/>
              <a:ea typeface="Calibri"/>
              <a:cs typeface="Calibri"/>
              <a:sym typeface="Calibri"/>
            </a:endParaRPr>
          </a:p>
        </p:txBody>
      </p:sp>
      <p:sp>
        <p:nvSpPr>
          <p:cNvPr id="547" name="Google Shape;547;p47"/>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549" name="Google Shape;549;p47"/>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551" name="Google Shape;551;p47"/>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553" name="Google Shape;553;p47"/>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555" name="Google Shape;555;p47"/>
          <p:cNvCxnSpPr>
            <a:stCxn id="536" idx="3"/>
            <a:endCxn id="537"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556" name="Google Shape;556;p47"/>
          <p:cNvCxnSpPr>
            <a:stCxn id="537" idx="3"/>
            <a:endCxn id="539"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557" name="Google Shape;557;p47"/>
          <p:cNvCxnSpPr>
            <a:stCxn id="539" idx="3"/>
            <a:endCxn id="541"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47"/>
          <p:cNvCxnSpPr>
            <a:stCxn id="541" idx="3"/>
            <a:endCxn id="543"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47"/>
          <p:cNvCxnSpPr>
            <a:stCxn id="543" idx="2"/>
            <a:endCxn id="545"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47"/>
          <p:cNvCxnSpPr>
            <a:stCxn id="545" idx="2"/>
            <a:endCxn id="547"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47"/>
          <p:cNvCxnSpPr>
            <a:stCxn id="547" idx="1"/>
            <a:endCxn id="549"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47"/>
          <p:cNvCxnSpPr>
            <a:stCxn id="549" idx="1"/>
            <a:endCxn id="551"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47"/>
          <p:cNvCxnSpPr>
            <a:stCxn id="551" idx="1"/>
            <a:endCxn id="553"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564" name="Google Shape;564;p47"/>
          <p:cNvSpPr/>
          <p:nvPr/>
        </p:nvSpPr>
        <p:spPr>
          <a:xfrm>
            <a:off x="4369200" y="2540088"/>
            <a:ext cx="1942200" cy="6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txBox="1"/>
          <p:nvPr/>
        </p:nvSpPr>
        <p:spPr>
          <a:xfrm>
            <a:off x="4317600" y="2622425"/>
            <a:ext cx="2045400" cy="49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200">
                <a:latin typeface="Calibri"/>
                <a:ea typeface="Calibri"/>
                <a:cs typeface="Calibri"/>
                <a:sym typeface="Calibri"/>
              </a:rPr>
              <a:t>Getting labels and changing labels from 7,8,9,10 -&gt; 1,2,3,4</a:t>
            </a:r>
            <a:endParaRPr sz="1200">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p:txBody>
      </p:sp>
      <p:sp>
        <p:nvSpPr>
          <p:cNvPr id="566" name="Google Shape;566;p47"/>
          <p:cNvSpPr/>
          <p:nvPr/>
        </p:nvSpPr>
        <p:spPr>
          <a:xfrm flipH="1">
            <a:off x="6311400" y="2653950"/>
            <a:ext cx="634800" cy="43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568" name="Google Shape;568;p47"/>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l">
              <a:spcBef>
                <a:spcPts val="0"/>
              </a:spcBef>
              <a:spcAft>
                <a:spcPts val="0"/>
              </a:spcAft>
              <a:buNone/>
            </a:pPr>
            <a:r>
              <a:t/>
            </a:r>
            <a:endParaRPr b="1" sz="2500"/>
          </a:p>
        </p:txBody>
      </p:sp>
      <p:sp>
        <p:nvSpPr>
          <p:cNvPr id="574" name="Google Shape;574;p48"/>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575" name="Google Shape;575;p48"/>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576" name="Google Shape;576;p48"/>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577" name="Google Shape;577;p48"/>
          <p:cNvSpPr/>
          <p:nvPr/>
        </p:nvSpPr>
        <p:spPr>
          <a:xfrm>
            <a:off x="950084" y="1481516"/>
            <a:ext cx="1129800" cy="4437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
          <p:cNvSpPr txBox="1"/>
          <p:nvPr/>
        </p:nvSpPr>
        <p:spPr>
          <a:xfrm>
            <a:off x="993600" y="1448056"/>
            <a:ext cx="11298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Extracting the data </a:t>
            </a:r>
            <a:endParaRPr b="1" sz="1100">
              <a:latin typeface="Calibri"/>
              <a:ea typeface="Calibri"/>
              <a:cs typeface="Calibri"/>
              <a:sym typeface="Calibri"/>
            </a:endParaRPr>
          </a:p>
        </p:txBody>
      </p:sp>
      <p:sp>
        <p:nvSpPr>
          <p:cNvPr id="579" name="Google Shape;579;p48"/>
          <p:cNvSpPr/>
          <p:nvPr/>
        </p:nvSpPr>
        <p:spPr>
          <a:xfrm>
            <a:off x="2434480" y="1477140"/>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txBox="1"/>
          <p:nvPr/>
        </p:nvSpPr>
        <p:spPr>
          <a:xfrm>
            <a:off x="2493257" y="147714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Find the events</a:t>
            </a:r>
            <a:endParaRPr b="1" sz="1100">
              <a:latin typeface="Calibri"/>
              <a:ea typeface="Calibri"/>
              <a:cs typeface="Calibri"/>
              <a:sym typeface="Calibri"/>
            </a:endParaRPr>
          </a:p>
        </p:txBody>
      </p:sp>
      <p:sp>
        <p:nvSpPr>
          <p:cNvPr id="581" name="Google Shape;581;p48"/>
          <p:cNvSpPr/>
          <p:nvPr/>
        </p:nvSpPr>
        <p:spPr>
          <a:xfrm>
            <a:off x="3821945" y="148107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8"/>
          <p:cNvSpPr txBox="1"/>
          <p:nvPr/>
        </p:nvSpPr>
        <p:spPr>
          <a:xfrm>
            <a:off x="3859674" y="1470375"/>
            <a:ext cx="100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Bandpass filter</a:t>
            </a:r>
            <a:endParaRPr b="1" sz="1100">
              <a:latin typeface="Calibri"/>
              <a:ea typeface="Calibri"/>
              <a:cs typeface="Calibri"/>
              <a:sym typeface="Calibri"/>
            </a:endParaRPr>
          </a:p>
        </p:txBody>
      </p:sp>
      <p:sp>
        <p:nvSpPr>
          <p:cNvPr id="583" name="Google Shape;583;p48"/>
          <p:cNvSpPr/>
          <p:nvPr/>
        </p:nvSpPr>
        <p:spPr>
          <a:xfrm>
            <a:off x="5269047" y="149233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txBox="1"/>
          <p:nvPr/>
        </p:nvSpPr>
        <p:spPr>
          <a:xfrm>
            <a:off x="5188244" y="1492331"/>
            <a:ext cx="1238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Removing bad channels</a:t>
            </a:r>
            <a:endParaRPr b="1" sz="1100">
              <a:latin typeface="Calibri"/>
              <a:ea typeface="Calibri"/>
              <a:cs typeface="Calibri"/>
              <a:sym typeface="Calibri"/>
            </a:endParaRPr>
          </a:p>
        </p:txBody>
      </p:sp>
      <p:sp>
        <p:nvSpPr>
          <p:cNvPr id="585" name="Google Shape;585;p48"/>
          <p:cNvSpPr/>
          <p:nvPr/>
        </p:nvSpPr>
        <p:spPr>
          <a:xfrm>
            <a:off x="6788193" y="1670727"/>
            <a:ext cx="12381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txBox="1"/>
          <p:nvPr/>
        </p:nvSpPr>
        <p:spPr>
          <a:xfrm>
            <a:off x="6716149" y="1675102"/>
            <a:ext cx="1382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Plotting desired epochs</a:t>
            </a:r>
            <a:endParaRPr b="1" sz="1200">
              <a:latin typeface="Calibri"/>
              <a:ea typeface="Calibri"/>
              <a:cs typeface="Calibri"/>
              <a:sym typeface="Calibri"/>
            </a:endParaRPr>
          </a:p>
        </p:txBody>
      </p:sp>
      <p:sp>
        <p:nvSpPr>
          <p:cNvPr id="587" name="Google Shape;587;p48"/>
          <p:cNvSpPr/>
          <p:nvPr/>
        </p:nvSpPr>
        <p:spPr>
          <a:xfrm>
            <a:off x="6797234" y="2408665"/>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8"/>
          <p:cNvSpPr txBox="1"/>
          <p:nvPr/>
        </p:nvSpPr>
        <p:spPr>
          <a:xfrm>
            <a:off x="6797234" y="2448943"/>
            <a:ext cx="1238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Renaming the labels</a:t>
            </a:r>
            <a:endParaRPr b="1" sz="1200">
              <a:latin typeface="Calibri"/>
              <a:ea typeface="Calibri"/>
              <a:cs typeface="Calibri"/>
              <a:sym typeface="Calibri"/>
            </a:endParaRPr>
          </a:p>
        </p:txBody>
      </p:sp>
      <p:sp>
        <p:nvSpPr>
          <p:cNvPr id="589" name="Google Shape;589;p48"/>
          <p:cNvSpPr/>
          <p:nvPr/>
        </p:nvSpPr>
        <p:spPr>
          <a:xfrm>
            <a:off x="5370757" y="3015301"/>
            <a:ext cx="1238100" cy="5244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8"/>
          <p:cNvSpPr txBox="1"/>
          <p:nvPr/>
        </p:nvSpPr>
        <p:spPr>
          <a:xfrm>
            <a:off x="5298700" y="2986145"/>
            <a:ext cx="1382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Wavelet packet decomposition</a:t>
            </a:r>
            <a:endParaRPr b="1">
              <a:solidFill>
                <a:srgbClr val="FFFFFF"/>
              </a:solidFill>
              <a:latin typeface="Calibri"/>
              <a:ea typeface="Calibri"/>
              <a:cs typeface="Calibri"/>
              <a:sym typeface="Calibri"/>
            </a:endParaRPr>
          </a:p>
        </p:txBody>
      </p:sp>
      <p:sp>
        <p:nvSpPr>
          <p:cNvPr id="591" name="Google Shape;591;p48"/>
          <p:cNvSpPr/>
          <p:nvPr/>
        </p:nvSpPr>
        <p:spPr>
          <a:xfrm>
            <a:off x="4004905" y="3015301"/>
            <a:ext cx="10764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txBox="1"/>
          <p:nvPr/>
        </p:nvSpPr>
        <p:spPr>
          <a:xfrm>
            <a:off x="4063717" y="301529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Model build</a:t>
            </a:r>
            <a:endParaRPr b="1" sz="1200">
              <a:latin typeface="Calibri"/>
              <a:ea typeface="Calibri"/>
              <a:cs typeface="Calibri"/>
              <a:sym typeface="Calibri"/>
            </a:endParaRPr>
          </a:p>
        </p:txBody>
      </p:sp>
      <p:sp>
        <p:nvSpPr>
          <p:cNvPr id="593" name="Google Shape;593;p48"/>
          <p:cNvSpPr/>
          <p:nvPr/>
        </p:nvSpPr>
        <p:spPr>
          <a:xfrm>
            <a:off x="2404532" y="3015301"/>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8"/>
          <p:cNvSpPr txBox="1"/>
          <p:nvPr/>
        </p:nvSpPr>
        <p:spPr>
          <a:xfrm>
            <a:off x="2458553" y="3015301"/>
            <a:ext cx="11298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10 fold cross validation</a:t>
            </a:r>
            <a:endParaRPr b="1" sz="1200">
              <a:latin typeface="Calibri"/>
              <a:ea typeface="Calibri"/>
              <a:cs typeface="Calibri"/>
              <a:sym typeface="Calibri"/>
            </a:endParaRPr>
          </a:p>
        </p:txBody>
      </p:sp>
      <p:sp>
        <p:nvSpPr>
          <p:cNvPr id="595" name="Google Shape;595;p48"/>
          <p:cNvSpPr/>
          <p:nvPr/>
        </p:nvSpPr>
        <p:spPr>
          <a:xfrm>
            <a:off x="971133" y="3015301"/>
            <a:ext cx="11298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txBox="1"/>
          <p:nvPr/>
        </p:nvSpPr>
        <p:spPr>
          <a:xfrm>
            <a:off x="1096198" y="3080370"/>
            <a:ext cx="8070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Metrics</a:t>
            </a:r>
            <a:endParaRPr b="1" sz="1200">
              <a:latin typeface="Calibri"/>
              <a:ea typeface="Calibri"/>
              <a:cs typeface="Calibri"/>
              <a:sym typeface="Calibri"/>
            </a:endParaRPr>
          </a:p>
        </p:txBody>
      </p:sp>
      <p:cxnSp>
        <p:nvCxnSpPr>
          <p:cNvPr id="597" name="Google Shape;597;p48"/>
          <p:cNvCxnSpPr>
            <a:stCxn id="578" idx="3"/>
            <a:endCxn id="579" idx="1"/>
          </p:cNvCxnSpPr>
          <p:nvPr/>
        </p:nvCxnSpPr>
        <p:spPr>
          <a:xfrm>
            <a:off x="2123400" y="1674256"/>
            <a:ext cx="311100" cy="291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48"/>
          <p:cNvCxnSpPr>
            <a:stCxn id="579" idx="3"/>
            <a:endCxn id="581" idx="1"/>
          </p:cNvCxnSpPr>
          <p:nvPr/>
        </p:nvCxnSpPr>
        <p:spPr>
          <a:xfrm>
            <a:off x="3510880" y="1703340"/>
            <a:ext cx="311100" cy="39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48"/>
          <p:cNvCxnSpPr>
            <a:stCxn id="581" idx="3"/>
            <a:endCxn id="583" idx="1"/>
          </p:cNvCxnSpPr>
          <p:nvPr/>
        </p:nvCxnSpPr>
        <p:spPr>
          <a:xfrm>
            <a:off x="4898345" y="1707271"/>
            <a:ext cx="370800" cy="114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48"/>
          <p:cNvCxnSpPr>
            <a:stCxn id="583" idx="3"/>
            <a:endCxn id="585" idx="1"/>
          </p:cNvCxnSpPr>
          <p:nvPr/>
        </p:nvCxnSpPr>
        <p:spPr>
          <a:xfrm>
            <a:off x="6345447" y="1718531"/>
            <a:ext cx="442800" cy="1785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8"/>
          <p:cNvCxnSpPr>
            <a:stCxn id="585" idx="2"/>
            <a:endCxn id="587" idx="0"/>
          </p:cNvCxnSpPr>
          <p:nvPr/>
        </p:nvCxnSpPr>
        <p:spPr>
          <a:xfrm>
            <a:off x="7407243" y="2123127"/>
            <a:ext cx="9000" cy="2856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48"/>
          <p:cNvCxnSpPr>
            <a:stCxn id="587" idx="2"/>
            <a:endCxn id="589" idx="3"/>
          </p:cNvCxnSpPr>
          <p:nvPr/>
        </p:nvCxnSpPr>
        <p:spPr>
          <a:xfrm flipH="1">
            <a:off x="6608984" y="2933065"/>
            <a:ext cx="807300" cy="3444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48"/>
          <p:cNvCxnSpPr>
            <a:stCxn id="589" idx="1"/>
            <a:endCxn id="591" idx="3"/>
          </p:cNvCxnSpPr>
          <p:nvPr/>
        </p:nvCxnSpPr>
        <p:spPr>
          <a:xfrm rot="10800000">
            <a:off x="5081257" y="3277501"/>
            <a:ext cx="289500" cy="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48"/>
          <p:cNvCxnSpPr>
            <a:stCxn id="591" idx="1"/>
            <a:endCxn id="593" idx="3"/>
          </p:cNvCxnSpPr>
          <p:nvPr/>
        </p:nvCxnSpPr>
        <p:spPr>
          <a:xfrm rot="10800000">
            <a:off x="3642505" y="3277501"/>
            <a:ext cx="362400" cy="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48"/>
          <p:cNvCxnSpPr>
            <a:stCxn id="593" idx="1"/>
            <a:endCxn id="595" idx="3"/>
          </p:cNvCxnSpPr>
          <p:nvPr/>
        </p:nvCxnSpPr>
        <p:spPr>
          <a:xfrm rot="10800000">
            <a:off x="2100932" y="3277501"/>
            <a:ext cx="303600" cy="0"/>
          </a:xfrm>
          <a:prstGeom prst="straightConnector1">
            <a:avLst/>
          </a:prstGeom>
          <a:noFill/>
          <a:ln cap="flat" cmpd="sng" w="9525">
            <a:solidFill>
              <a:schemeClr val="dk2"/>
            </a:solidFill>
            <a:prstDash val="solid"/>
            <a:round/>
            <a:headEnd len="med" w="med" type="none"/>
            <a:tailEnd len="med" w="med" type="triangle"/>
          </a:ln>
        </p:spPr>
      </p:cxnSp>
      <p:sp>
        <p:nvSpPr>
          <p:cNvPr id="606" name="Google Shape;606;p48"/>
          <p:cNvSpPr/>
          <p:nvPr/>
        </p:nvSpPr>
        <p:spPr>
          <a:xfrm>
            <a:off x="4572000" y="3893550"/>
            <a:ext cx="2626500" cy="727500"/>
          </a:xfrm>
          <a:prstGeom prst="roundRect">
            <a:avLst>
              <a:gd fmla="val 101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5874300" y="3539700"/>
            <a:ext cx="370800" cy="40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txBox="1"/>
          <p:nvPr/>
        </p:nvSpPr>
        <p:spPr>
          <a:xfrm>
            <a:off x="4353750" y="3801825"/>
            <a:ext cx="30630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Signal is decomposed to level 5 with 'db4' wavelet.db4 is chosen due to their near optimal time frequency localisation properties.</a:t>
            </a:r>
            <a:endParaRPr sz="1200">
              <a:latin typeface="Calibri"/>
              <a:ea typeface="Calibri"/>
              <a:cs typeface="Calibri"/>
              <a:sym typeface="Calibri"/>
            </a:endParaRPr>
          </a:p>
        </p:txBody>
      </p:sp>
      <p:sp>
        <p:nvSpPr>
          <p:cNvPr id="609" name="Google Shape;609;p48"/>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610" name="Google Shape;610;p48"/>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None/>
            </a:pPr>
            <a:r>
              <a:t/>
            </a:r>
            <a:endParaRPr b="1" sz="2500"/>
          </a:p>
          <a:p>
            <a:pPr indent="0" lvl="0" marL="0" rtl="0" algn="l">
              <a:spcBef>
                <a:spcPts val="0"/>
              </a:spcBef>
              <a:spcAft>
                <a:spcPts val="0"/>
              </a:spcAft>
              <a:buNone/>
            </a:pPr>
            <a:r>
              <a:t/>
            </a:r>
            <a:endParaRPr/>
          </a:p>
        </p:txBody>
      </p:sp>
      <p:sp>
        <p:nvSpPr>
          <p:cNvPr id="616" name="Google Shape;616;p49"/>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617" name="Google Shape;617;p49"/>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618" name="Google Shape;618;p49"/>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619" name="Google Shape;619;p49"/>
          <p:cNvSpPr/>
          <p:nvPr/>
        </p:nvSpPr>
        <p:spPr>
          <a:xfrm>
            <a:off x="950084" y="1481516"/>
            <a:ext cx="1129800" cy="4437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txBox="1"/>
          <p:nvPr/>
        </p:nvSpPr>
        <p:spPr>
          <a:xfrm>
            <a:off x="993600" y="1448056"/>
            <a:ext cx="11298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Extracting the data </a:t>
            </a:r>
            <a:endParaRPr b="1" sz="1100">
              <a:latin typeface="Calibri"/>
              <a:ea typeface="Calibri"/>
              <a:cs typeface="Calibri"/>
              <a:sym typeface="Calibri"/>
            </a:endParaRPr>
          </a:p>
        </p:txBody>
      </p:sp>
      <p:sp>
        <p:nvSpPr>
          <p:cNvPr id="621" name="Google Shape;621;p49"/>
          <p:cNvSpPr/>
          <p:nvPr/>
        </p:nvSpPr>
        <p:spPr>
          <a:xfrm>
            <a:off x="2434480" y="1477140"/>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txBox="1"/>
          <p:nvPr/>
        </p:nvSpPr>
        <p:spPr>
          <a:xfrm>
            <a:off x="2493257" y="147714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Find the events</a:t>
            </a:r>
            <a:endParaRPr b="1" sz="1100">
              <a:latin typeface="Calibri"/>
              <a:ea typeface="Calibri"/>
              <a:cs typeface="Calibri"/>
              <a:sym typeface="Calibri"/>
            </a:endParaRPr>
          </a:p>
        </p:txBody>
      </p:sp>
      <p:sp>
        <p:nvSpPr>
          <p:cNvPr id="623" name="Google Shape;623;p49"/>
          <p:cNvSpPr/>
          <p:nvPr/>
        </p:nvSpPr>
        <p:spPr>
          <a:xfrm>
            <a:off x="3821945" y="148107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txBox="1"/>
          <p:nvPr/>
        </p:nvSpPr>
        <p:spPr>
          <a:xfrm>
            <a:off x="3859674" y="1470375"/>
            <a:ext cx="100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Bandpass filter</a:t>
            </a:r>
            <a:endParaRPr b="1" sz="1100">
              <a:latin typeface="Calibri"/>
              <a:ea typeface="Calibri"/>
              <a:cs typeface="Calibri"/>
              <a:sym typeface="Calibri"/>
            </a:endParaRPr>
          </a:p>
        </p:txBody>
      </p:sp>
      <p:sp>
        <p:nvSpPr>
          <p:cNvPr id="625" name="Google Shape;625;p49"/>
          <p:cNvSpPr/>
          <p:nvPr/>
        </p:nvSpPr>
        <p:spPr>
          <a:xfrm>
            <a:off x="5269047" y="1492331"/>
            <a:ext cx="10764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txBox="1"/>
          <p:nvPr/>
        </p:nvSpPr>
        <p:spPr>
          <a:xfrm>
            <a:off x="5188244" y="1492331"/>
            <a:ext cx="1238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latin typeface="Calibri"/>
                <a:ea typeface="Calibri"/>
                <a:cs typeface="Calibri"/>
                <a:sym typeface="Calibri"/>
              </a:rPr>
              <a:t>Removing bad channels</a:t>
            </a:r>
            <a:endParaRPr b="1" sz="1100">
              <a:latin typeface="Calibri"/>
              <a:ea typeface="Calibri"/>
              <a:cs typeface="Calibri"/>
              <a:sym typeface="Calibri"/>
            </a:endParaRPr>
          </a:p>
        </p:txBody>
      </p:sp>
      <p:sp>
        <p:nvSpPr>
          <p:cNvPr id="627" name="Google Shape;627;p49"/>
          <p:cNvSpPr/>
          <p:nvPr/>
        </p:nvSpPr>
        <p:spPr>
          <a:xfrm>
            <a:off x="6788193" y="1670727"/>
            <a:ext cx="1238100" cy="452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txBox="1"/>
          <p:nvPr/>
        </p:nvSpPr>
        <p:spPr>
          <a:xfrm>
            <a:off x="6716149" y="1675102"/>
            <a:ext cx="1382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Plotting desired epochs</a:t>
            </a:r>
            <a:endParaRPr b="1" sz="1200">
              <a:latin typeface="Calibri"/>
              <a:ea typeface="Calibri"/>
              <a:cs typeface="Calibri"/>
              <a:sym typeface="Calibri"/>
            </a:endParaRPr>
          </a:p>
        </p:txBody>
      </p:sp>
      <p:sp>
        <p:nvSpPr>
          <p:cNvPr id="629" name="Google Shape;629;p49"/>
          <p:cNvSpPr/>
          <p:nvPr/>
        </p:nvSpPr>
        <p:spPr>
          <a:xfrm>
            <a:off x="6797234" y="2408665"/>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txBox="1"/>
          <p:nvPr/>
        </p:nvSpPr>
        <p:spPr>
          <a:xfrm>
            <a:off x="6797234" y="2448943"/>
            <a:ext cx="1238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Renaming the labels</a:t>
            </a:r>
            <a:endParaRPr b="1" sz="1200">
              <a:latin typeface="Calibri"/>
              <a:ea typeface="Calibri"/>
              <a:cs typeface="Calibri"/>
              <a:sym typeface="Calibri"/>
            </a:endParaRPr>
          </a:p>
        </p:txBody>
      </p:sp>
      <p:sp>
        <p:nvSpPr>
          <p:cNvPr id="631" name="Google Shape;631;p49"/>
          <p:cNvSpPr/>
          <p:nvPr/>
        </p:nvSpPr>
        <p:spPr>
          <a:xfrm>
            <a:off x="5370757" y="3015301"/>
            <a:ext cx="1238100" cy="5244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txBox="1"/>
          <p:nvPr/>
        </p:nvSpPr>
        <p:spPr>
          <a:xfrm>
            <a:off x="5298700" y="2986145"/>
            <a:ext cx="1382100" cy="4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Wavelet packet decomposition</a:t>
            </a:r>
            <a:endParaRPr b="1">
              <a:solidFill>
                <a:srgbClr val="FFFFFF"/>
              </a:solidFill>
              <a:latin typeface="Calibri"/>
              <a:ea typeface="Calibri"/>
              <a:cs typeface="Calibri"/>
              <a:sym typeface="Calibri"/>
            </a:endParaRPr>
          </a:p>
        </p:txBody>
      </p:sp>
      <p:sp>
        <p:nvSpPr>
          <p:cNvPr id="633" name="Google Shape;633;p49"/>
          <p:cNvSpPr/>
          <p:nvPr/>
        </p:nvSpPr>
        <p:spPr>
          <a:xfrm>
            <a:off x="4004905" y="3015301"/>
            <a:ext cx="10764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txBox="1"/>
          <p:nvPr/>
        </p:nvSpPr>
        <p:spPr>
          <a:xfrm>
            <a:off x="4063717" y="3015299"/>
            <a:ext cx="9591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Model build</a:t>
            </a:r>
            <a:endParaRPr b="1" sz="1200">
              <a:latin typeface="Calibri"/>
              <a:ea typeface="Calibri"/>
              <a:cs typeface="Calibri"/>
              <a:sym typeface="Calibri"/>
            </a:endParaRPr>
          </a:p>
        </p:txBody>
      </p:sp>
      <p:sp>
        <p:nvSpPr>
          <p:cNvPr id="635" name="Google Shape;635;p49"/>
          <p:cNvSpPr/>
          <p:nvPr/>
        </p:nvSpPr>
        <p:spPr>
          <a:xfrm>
            <a:off x="2404532" y="3015301"/>
            <a:ext cx="12381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txBox="1"/>
          <p:nvPr/>
        </p:nvSpPr>
        <p:spPr>
          <a:xfrm>
            <a:off x="2458553" y="3015301"/>
            <a:ext cx="11298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10 fold cross validation</a:t>
            </a:r>
            <a:endParaRPr b="1" sz="1200">
              <a:latin typeface="Calibri"/>
              <a:ea typeface="Calibri"/>
              <a:cs typeface="Calibri"/>
              <a:sym typeface="Calibri"/>
            </a:endParaRPr>
          </a:p>
        </p:txBody>
      </p:sp>
      <p:sp>
        <p:nvSpPr>
          <p:cNvPr id="637" name="Google Shape;637;p49"/>
          <p:cNvSpPr/>
          <p:nvPr/>
        </p:nvSpPr>
        <p:spPr>
          <a:xfrm>
            <a:off x="971133" y="3015301"/>
            <a:ext cx="1129800" cy="524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txBox="1"/>
          <p:nvPr/>
        </p:nvSpPr>
        <p:spPr>
          <a:xfrm>
            <a:off x="1096198" y="3080370"/>
            <a:ext cx="8070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Metrics</a:t>
            </a:r>
            <a:endParaRPr b="1" sz="1200">
              <a:latin typeface="Calibri"/>
              <a:ea typeface="Calibri"/>
              <a:cs typeface="Calibri"/>
              <a:sym typeface="Calibri"/>
            </a:endParaRPr>
          </a:p>
        </p:txBody>
      </p:sp>
      <p:cxnSp>
        <p:nvCxnSpPr>
          <p:cNvPr id="639" name="Google Shape;639;p49"/>
          <p:cNvCxnSpPr>
            <a:stCxn id="620" idx="3"/>
            <a:endCxn id="621" idx="1"/>
          </p:cNvCxnSpPr>
          <p:nvPr/>
        </p:nvCxnSpPr>
        <p:spPr>
          <a:xfrm>
            <a:off x="2123400" y="1674256"/>
            <a:ext cx="311100" cy="291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49"/>
          <p:cNvCxnSpPr>
            <a:stCxn id="621" idx="3"/>
            <a:endCxn id="623" idx="1"/>
          </p:cNvCxnSpPr>
          <p:nvPr/>
        </p:nvCxnSpPr>
        <p:spPr>
          <a:xfrm>
            <a:off x="3510880" y="1703340"/>
            <a:ext cx="311100" cy="39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49"/>
          <p:cNvCxnSpPr>
            <a:stCxn id="623" idx="3"/>
            <a:endCxn id="625" idx="1"/>
          </p:cNvCxnSpPr>
          <p:nvPr/>
        </p:nvCxnSpPr>
        <p:spPr>
          <a:xfrm>
            <a:off x="4898345" y="1707271"/>
            <a:ext cx="370800" cy="114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9"/>
          <p:cNvCxnSpPr>
            <a:stCxn id="625" idx="3"/>
            <a:endCxn id="627" idx="1"/>
          </p:cNvCxnSpPr>
          <p:nvPr/>
        </p:nvCxnSpPr>
        <p:spPr>
          <a:xfrm>
            <a:off x="6345447" y="1718531"/>
            <a:ext cx="442800" cy="1785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49"/>
          <p:cNvCxnSpPr>
            <a:stCxn id="627" idx="2"/>
            <a:endCxn id="629" idx="0"/>
          </p:cNvCxnSpPr>
          <p:nvPr/>
        </p:nvCxnSpPr>
        <p:spPr>
          <a:xfrm>
            <a:off x="7407243" y="2123127"/>
            <a:ext cx="9000" cy="2856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49"/>
          <p:cNvCxnSpPr>
            <a:stCxn id="629" idx="2"/>
            <a:endCxn id="631" idx="3"/>
          </p:cNvCxnSpPr>
          <p:nvPr/>
        </p:nvCxnSpPr>
        <p:spPr>
          <a:xfrm flipH="1">
            <a:off x="6608984" y="2933065"/>
            <a:ext cx="807300" cy="34440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p49"/>
          <p:cNvCxnSpPr>
            <a:stCxn id="631" idx="1"/>
            <a:endCxn id="633" idx="3"/>
          </p:cNvCxnSpPr>
          <p:nvPr/>
        </p:nvCxnSpPr>
        <p:spPr>
          <a:xfrm rot="10800000">
            <a:off x="5081257" y="3277501"/>
            <a:ext cx="289500" cy="0"/>
          </a:xfrm>
          <a:prstGeom prst="straightConnector1">
            <a:avLst/>
          </a:prstGeom>
          <a:noFill/>
          <a:ln cap="flat" cmpd="sng" w="9525">
            <a:solidFill>
              <a:schemeClr val="dk2"/>
            </a:solidFill>
            <a:prstDash val="solid"/>
            <a:round/>
            <a:headEnd len="med" w="med" type="none"/>
            <a:tailEnd len="med" w="med" type="triangle"/>
          </a:ln>
        </p:spPr>
      </p:cxnSp>
      <p:cxnSp>
        <p:nvCxnSpPr>
          <p:cNvPr id="646" name="Google Shape;646;p49"/>
          <p:cNvCxnSpPr>
            <a:stCxn id="633" idx="1"/>
            <a:endCxn id="635" idx="3"/>
          </p:cNvCxnSpPr>
          <p:nvPr/>
        </p:nvCxnSpPr>
        <p:spPr>
          <a:xfrm rot="10800000">
            <a:off x="3642505" y="3277501"/>
            <a:ext cx="362400" cy="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p49"/>
          <p:cNvCxnSpPr>
            <a:stCxn id="635" idx="1"/>
            <a:endCxn id="637" idx="3"/>
          </p:cNvCxnSpPr>
          <p:nvPr/>
        </p:nvCxnSpPr>
        <p:spPr>
          <a:xfrm rot="10800000">
            <a:off x="2100932" y="3277501"/>
            <a:ext cx="303600" cy="0"/>
          </a:xfrm>
          <a:prstGeom prst="straightConnector1">
            <a:avLst/>
          </a:prstGeom>
          <a:noFill/>
          <a:ln cap="flat" cmpd="sng" w="9525">
            <a:solidFill>
              <a:schemeClr val="dk2"/>
            </a:solidFill>
            <a:prstDash val="solid"/>
            <a:round/>
            <a:headEnd len="med" w="med" type="none"/>
            <a:tailEnd len="med" w="med" type="triangle"/>
          </a:ln>
        </p:spPr>
      </p:cxnSp>
      <p:sp>
        <p:nvSpPr>
          <p:cNvPr id="648" name="Google Shape;648;p49"/>
          <p:cNvSpPr/>
          <p:nvPr/>
        </p:nvSpPr>
        <p:spPr>
          <a:xfrm>
            <a:off x="4572000" y="3893550"/>
            <a:ext cx="2626500" cy="727500"/>
          </a:xfrm>
          <a:prstGeom prst="roundRect">
            <a:avLst>
              <a:gd fmla="val 101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5699850" y="3539700"/>
            <a:ext cx="370800" cy="40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txBox="1"/>
          <p:nvPr/>
        </p:nvSpPr>
        <p:spPr>
          <a:xfrm>
            <a:off x="4660050" y="3971788"/>
            <a:ext cx="2450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8 frequency band coefficients are chosen from the range 4-32Hz</a:t>
            </a:r>
            <a:endParaRPr sz="1200">
              <a:latin typeface="Calibri"/>
              <a:ea typeface="Calibri"/>
              <a:cs typeface="Calibri"/>
              <a:sym typeface="Calibri"/>
            </a:endParaRPr>
          </a:p>
        </p:txBody>
      </p:sp>
      <p:sp>
        <p:nvSpPr>
          <p:cNvPr id="651" name="Google Shape;651;p49"/>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652" name="Google Shape;652;p49"/>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Clr>
                <a:schemeClr val="dk1"/>
              </a:buClr>
              <a:buSzPts val="1100"/>
              <a:buFont typeface="Arial"/>
              <a:buNone/>
            </a:pPr>
            <a:r>
              <a:t/>
            </a:r>
            <a:endParaRPr b="1" sz="2500"/>
          </a:p>
          <a:p>
            <a:pPr indent="0" lvl="0" marL="0" rtl="0" algn="l">
              <a:spcBef>
                <a:spcPts val="0"/>
              </a:spcBef>
              <a:spcAft>
                <a:spcPts val="0"/>
              </a:spcAft>
              <a:buNone/>
            </a:pPr>
            <a:r>
              <a:t/>
            </a:r>
            <a:endParaRPr/>
          </a:p>
        </p:txBody>
      </p:sp>
      <p:sp>
        <p:nvSpPr>
          <p:cNvPr id="658" name="Google Shape;658;p50"/>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659" name="Google Shape;659;p50"/>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660" name="Google Shape;660;p50"/>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661" name="Google Shape;661;p50"/>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662" name="Google Shape;662;p50"/>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664" name="Google Shape;664;p50"/>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666" name="Google Shape;666;p50"/>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668" name="Google Shape;668;p50"/>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670" name="Google Shape;670;p50"/>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672" name="Google Shape;672;p50"/>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674" name="Google Shape;674;p50"/>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676" name="Google Shape;676;p50"/>
          <p:cNvSpPr/>
          <p:nvPr/>
        </p:nvSpPr>
        <p:spPr>
          <a:xfrm>
            <a:off x="4194775" y="3425600"/>
            <a:ext cx="11430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txBox="1"/>
          <p:nvPr/>
        </p:nvSpPr>
        <p:spPr>
          <a:xfrm>
            <a:off x="4257225" y="3425609"/>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Model build</a:t>
            </a:r>
            <a:endParaRPr b="1">
              <a:solidFill>
                <a:srgbClr val="FFFFFF"/>
              </a:solidFill>
              <a:latin typeface="Calibri"/>
              <a:ea typeface="Calibri"/>
              <a:cs typeface="Calibri"/>
              <a:sym typeface="Calibri"/>
            </a:endParaRPr>
          </a:p>
        </p:txBody>
      </p:sp>
      <p:sp>
        <p:nvSpPr>
          <p:cNvPr id="678" name="Google Shape;678;p50"/>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680" name="Google Shape;680;p50"/>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682" name="Google Shape;682;p50"/>
          <p:cNvCxnSpPr>
            <a:stCxn id="663" idx="3"/>
            <a:endCxn id="664"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683" name="Google Shape;683;p50"/>
          <p:cNvCxnSpPr>
            <a:stCxn id="664" idx="3"/>
            <a:endCxn id="666"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50"/>
          <p:cNvCxnSpPr>
            <a:stCxn id="666" idx="3"/>
            <a:endCxn id="668"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p50"/>
          <p:cNvCxnSpPr>
            <a:stCxn id="668" idx="3"/>
            <a:endCxn id="670"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686" name="Google Shape;686;p50"/>
          <p:cNvCxnSpPr>
            <a:stCxn id="670" idx="2"/>
            <a:endCxn id="672"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687" name="Google Shape;687;p50"/>
          <p:cNvCxnSpPr>
            <a:stCxn id="672" idx="2"/>
            <a:endCxn id="674"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688" name="Google Shape;688;p50"/>
          <p:cNvCxnSpPr>
            <a:stCxn id="674" idx="1"/>
            <a:endCxn id="676"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50"/>
          <p:cNvCxnSpPr>
            <a:stCxn id="676" idx="1"/>
            <a:endCxn id="678"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690" name="Google Shape;690;p50"/>
          <p:cNvCxnSpPr>
            <a:stCxn id="678" idx="1"/>
            <a:endCxn id="680"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691" name="Google Shape;691;p50"/>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692" name="Google Shape;692;p50"/>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1"/>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GB" sz="2500"/>
              <a:t>ANN MODEL </a:t>
            </a:r>
            <a:endParaRPr b="1" sz="2500">
              <a:solidFill>
                <a:srgbClr val="000000"/>
              </a:solidFill>
            </a:endParaRPr>
          </a:p>
        </p:txBody>
      </p:sp>
      <p:pic>
        <p:nvPicPr>
          <p:cNvPr descr="pes logo.png" id="698" name="Google Shape;698;p51"/>
          <p:cNvPicPr preferRelativeResize="0"/>
          <p:nvPr/>
        </p:nvPicPr>
        <p:blipFill rotWithShape="1">
          <a:blip r:embed="rId4">
            <a:alphaModFix/>
          </a:blip>
          <a:srcRect b="0" l="0" r="0" t="0"/>
          <a:stretch/>
        </p:blipFill>
        <p:spPr>
          <a:xfrm>
            <a:off x="142025" y="91525"/>
            <a:ext cx="1143000" cy="1143000"/>
          </a:xfrm>
          <a:prstGeom prst="rect">
            <a:avLst/>
          </a:prstGeom>
          <a:noFill/>
          <a:ln>
            <a:noFill/>
          </a:ln>
        </p:spPr>
      </p:pic>
      <p:pic>
        <p:nvPicPr>
          <p:cNvPr descr="C:\Users\rajsekar\Pictures\ECE LOGO.jpg" id="699" name="Google Shape;699;p51"/>
          <p:cNvPicPr preferRelativeResize="0"/>
          <p:nvPr/>
        </p:nvPicPr>
        <p:blipFill rotWithShape="1">
          <a:blip r:embed="rId5">
            <a:alphaModFix/>
          </a:blip>
          <a:srcRect b="0" l="0" r="0" t="0"/>
          <a:stretch/>
        </p:blipFill>
        <p:spPr>
          <a:xfrm>
            <a:off x="8034125" y="205825"/>
            <a:ext cx="914400" cy="914400"/>
          </a:xfrm>
          <a:prstGeom prst="rect">
            <a:avLst/>
          </a:prstGeom>
          <a:noFill/>
          <a:ln>
            <a:noFill/>
          </a:ln>
        </p:spPr>
      </p:pic>
      <p:sp>
        <p:nvSpPr>
          <p:cNvPr id="700" name="Google Shape;700;p5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01" name="Google Shape;701;p51"/>
          <p:cNvSpPr/>
          <p:nvPr/>
        </p:nvSpPr>
        <p:spPr>
          <a:xfrm>
            <a:off x="2403050" y="1388167"/>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2403050" y="182233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2403050" y="2256498"/>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2403050" y="3073186"/>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2403050" y="3535487"/>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 name="Google Shape;706;p51"/>
          <p:cNvCxnSpPr/>
          <p:nvPr/>
        </p:nvCxnSpPr>
        <p:spPr>
          <a:xfrm>
            <a:off x="2593608" y="2662443"/>
            <a:ext cx="0" cy="307200"/>
          </a:xfrm>
          <a:prstGeom prst="straightConnector1">
            <a:avLst/>
          </a:prstGeom>
          <a:noFill/>
          <a:ln cap="flat" cmpd="sng" w="9525">
            <a:solidFill>
              <a:srgbClr val="000000"/>
            </a:solidFill>
            <a:prstDash val="dot"/>
            <a:round/>
            <a:headEnd len="med" w="med" type="none"/>
            <a:tailEnd len="med" w="med" type="none"/>
          </a:ln>
        </p:spPr>
      </p:cxnSp>
      <p:sp>
        <p:nvSpPr>
          <p:cNvPr id="707" name="Google Shape;707;p51"/>
          <p:cNvSpPr/>
          <p:nvPr/>
        </p:nvSpPr>
        <p:spPr>
          <a:xfrm>
            <a:off x="3766036" y="138815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3766036" y="1822319"/>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3766036" y="225648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3766036" y="3073172"/>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3766036" y="3535472"/>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51"/>
          <p:cNvCxnSpPr/>
          <p:nvPr/>
        </p:nvCxnSpPr>
        <p:spPr>
          <a:xfrm>
            <a:off x="3956594" y="2662429"/>
            <a:ext cx="0" cy="307200"/>
          </a:xfrm>
          <a:prstGeom prst="straightConnector1">
            <a:avLst/>
          </a:prstGeom>
          <a:noFill/>
          <a:ln cap="flat" cmpd="sng" w="9525">
            <a:solidFill>
              <a:srgbClr val="000000"/>
            </a:solidFill>
            <a:prstDash val="dot"/>
            <a:round/>
            <a:headEnd len="med" w="med" type="none"/>
            <a:tailEnd len="med" w="med" type="none"/>
          </a:ln>
        </p:spPr>
      </p:cxnSp>
      <p:sp>
        <p:nvSpPr>
          <p:cNvPr id="713" name="Google Shape;713;p51"/>
          <p:cNvSpPr/>
          <p:nvPr/>
        </p:nvSpPr>
        <p:spPr>
          <a:xfrm>
            <a:off x="5169813" y="1386725"/>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5169813" y="1820890"/>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5169813" y="2255056"/>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5169813" y="307174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5169813" y="353404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8" name="Google Shape;718;p51"/>
          <p:cNvCxnSpPr/>
          <p:nvPr/>
        </p:nvCxnSpPr>
        <p:spPr>
          <a:xfrm>
            <a:off x="5360371" y="2661000"/>
            <a:ext cx="0" cy="307200"/>
          </a:xfrm>
          <a:prstGeom prst="straightConnector1">
            <a:avLst/>
          </a:prstGeom>
          <a:noFill/>
          <a:ln cap="flat" cmpd="sng" w="9525">
            <a:solidFill>
              <a:srgbClr val="000000"/>
            </a:solidFill>
            <a:prstDash val="dot"/>
            <a:round/>
            <a:headEnd len="med" w="med" type="none"/>
            <a:tailEnd len="med" w="med" type="none"/>
          </a:ln>
        </p:spPr>
      </p:cxnSp>
      <p:sp>
        <p:nvSpPr>
          <p:cNvPr id="719" name="Google Shape;719;p51"/>
          <p:cNvSpPr/>
          <p:nvPr/>
        </p:nvSpPr>
        <p:spPr>
          <a:xfrm>
            <a:off x="6119176" y="165736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6119176" y="2091473"/>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6119176" y="2596418"/>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6119176" y="3101364"/>
            <a:ext cx="381000" cy="3021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51"/>
          <p:cNvCxnSpPr>
            <a:stCxn id="701" idx="6"/>
            <a:endCxn id="707" idx="2"/>
          </p:cNvCxnSpPr>
          <p:nvPr/>
        </p:nvCxnSpPr>
        <p:spPr>
          <a:xfrm>
            <a:off x="2784050" y="1539217"/>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51"/>
          <p:cNvCxnSpPr>
            <a:stCxn id="701" idx="6"/>
            <a:endCxn id="708" idx="2"/>
          </p:cNvCxnSpPr>
          <p:nvPr/>
        </p:nvCxnSpPr>
        <p:spPr>
          <a:xfrm>
            <a:off x="2784050" y="1539217"/>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51"/>
          <p:cNvCxnSpPr>
            <a:stCxn id="701" idx="6"/>
            <a:endCxn id="709" idx="3"/>
          </p:cNvCxnSpPr>
          <p:nvPr/>
        </p:nvCxnSpPr>
        <p:spPr>
          <a:xfrm>
            <a:off x="2784050" y="1539217"/>
            <a:ext cx="1037700" cy="97500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51"/>
          <p:cNvCxnSpPr>
            <a:stCxn id="701" idx="6"/>
            <a:endCxn id="710" idx="1"/>
          </p:cNvCxnSpPr>
          <p:nvPr/>
        </p:nvCxnSpPr>
        <p:spPr>
          <a:xfrm>
            <a:off x="2784050" y="1539217"/>
            <a:ext cx="1037700" cy="15783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51"/>
          <p:cNvCxnSpPr>
            <a:stCxn id="701" idx="6"/>
            <a:endCxn id="711" idx="1"/>
          </p:cNvCxnSpPr>
          <p:nvPr/>
        </p:nvCxnSpPr>
        <p:spPr>
          <a:xfrm>
            <a:off x="2784050" y="1539217"/>
            <a:ext cx="1037700" cy="20406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51"/>
          <p:cNvCxnSpPr>
            <a:stCxn id="702" idx="6"/>
            <a:endCxn id="707" idx="2"/>
          </p:cNvCxnSpPr>
          <p:nvPr/>
        </p:nvCxnSpPr>
        <p:spPr>
          <a:xfrm flipH="1" rot="10800000">
            <a:off x="2784050" y="1539283"/>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51"/>
          <p:cNvCxnSpPr>
            <a:stCxn id="702" idx="6"/>
            <a:endCxn id="708" idx="2"/>
          </p:cNvCxnSpPr>
          <p:nvPr/>
        </p:nvCxnSpPr>
        <p:spPr>
          <a:xfrm>
            <a:off x="2784050" y="1973383"/>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51"/>
          <p:cNvCxnSpPr>
            <a:stCxn id="702" idx="6"/>
            <a:endCxn id="709" idx="2"/>
          </p:cNvCxnSpPr>
          <p:nvPr/>
        </p:nvCxnSpPr>
        <p:spPr>
          <a:xfrm>
            <a:off x="2784050" y="1973383"/>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51"/>
          <p:cNvCxnSpPr>
            <a:stCxn id="702" idx="6"/>
            <a:endCxn id="710" idx="1"/>
          </p:cNvCxnSpPr>
          <p:nvPr/>
        </p:nvCxnSpPr>
        <p:spPr>
          <a:xfrm>
            <a:off x="2784050" y="1973383"/>
            <a:ext cx="1037700" cy="114390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51"/>
          <p:cNvCxnSpPr>
            <a:stCxn id="702" idx="6"/>
            <a:endCxn id="711" idx="1"/>
          </p:cNvCxnSpPr>
          <p:nvPr/>
        </p:nvCxnSpPr>
        <p:spPr>
          <a:xfrm>
            <a:off x="2784050" y="1973383"/>
            <a:ext cx="1037700" cy="16062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51"/>
          <p:cNvCxnSpPr>
            <a:stCxn id="703" idx="7"/>
            <a:endCxn id="707" idx="2"/>
          </p:cNvCxnSpPr>
          <p:nvPr/>
        </p:nvCxnSpPr>
        <p:spPr>
          <a:xfrm flipH="1" rot="10800000">
            <a:off x="2728254" y="1539340"/>
            <a:ext cx="1037700" cy="7614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51"/>
          <p:cNvCxnSpPr>
            <a:stCxn id="703" idx="7"/>
            <a:endCxn id="708" idx="2"/>
          </p:cNvCxnSpPr>
          <p:nvPr/>
        </p:nvCxnSpPr>
        <p:spPr>
          <a:xfrm flipH="1" rot="10800000">
            <a:off x="2728254" y="1973440"/>
            <a:ext cx="1037700" cy="3273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51"/>
          <p:cNvCxnSpPr>
            <a:stCxn id="703" idx="7"/>
            <a:endCxn id="709" idx="2"/>
          </p:cNvCxnSpPr>
          <p:nvPr/>
        </p:nvCxnSpPr>
        <p:spPr>
          <a:xfrm>
            <a:off x="2728254" y="2300740"/>
            <a:ext cx="1037700" cy="1068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51"/>
          <p:cNvCxnSpPr>
            <a:stCxn id="703" idx="7"/>
            <a:endCxn id="710" idx="1"/>
          </p:cNvCxnSpPr>
          <p:nvPr/>
        </p:nvCxnSpPr>
        <p:spPr>
          <a:xfrm>
            <a:off x="2728254" y="2300740"/>
            <a:ext cx="1093500" cy="81660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51"/>
          <p:cNvCxnSpPr>
            <a:stCxn id="703" idx="7"/>
            <a:endCxn id="711" idx="1"/>
          </p:cNvCxnSpPr>
          <p:nvPr/>
        </p:nvCxnSpPr>
        <p:spPr>
          <a:xfrm>
            <a:off x="2728254" y="2300740"/>
            <a:ext cx="1093500" cy="127890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p51"/>
          <p:cNvCxnSpPr>
            <a:stCxn id="704" idx="7"/>
            <a:endCxn id="707" idx="2"/>
          </p:cNvCxnSpPr>
          <p:nvPr/>
        </p:nvCxnSpPr>
        <p:spPr>
          <a:xfrm flipH="1" rot="10800000">
            <a:off x="2728254" y="1539128"/>
            <a:ext cx="1037700" cy="15783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51"/>
          <p:cNvCxnSpPr>
            <a:stCxn id="704" idx="7"/>
            <a:endCxn id="708" idx="2"/>
          </p:cNvCxnSpPr>
          <p:nvPr/>
        </p:nvCxnSpPr>
        <p:spPr>
          <a:xfrm flipH="1" rot="10800000">
            <a:off x="2728254" y="1973228"/>
            <a:ext cx="1037700" cy="11442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51"/>
          <p:cNvCxnSpPr>
            <a:stCxn id="704" idx="7"/>
            <a:endCxn id="709" idx="2"/>
          </p:cNvCxnSpPr>
          <p:nvPr/>
        </p:nvCxnSpPr>
        <p:spPr>
          <a:xfrm flipH="1" rot="10800000">
            <a:off x="2728254" y="2407628"/>
            <a:ext cx="1037700" cy="7098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51"/>
          <p:cNvCxnSpPr>
            <a:stCxn id="704" idx="7"/>
            <a:endCxn id="710" idx="1"/>
          </p:cNvCxnSpPr>
          <p:nvPr/>
        </p:nvCxnSpPr>
        <p:spPr>
          <a:xfrm>
            <a:off x="2728254" y="3117428"/>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51"/>
          <p:cNvCxnSpPr>
            <a:stCxn id="704" idx="7"/>
            <a:endCxn id="711" idx="1"/>
          </p:cNvCxnSpPr>
          <p:nvPr/>
        </p:nvCxnSpPr>
        <p:spPr>
          <a:xfrm>
            <a:off x="2728254" y="3117428"/>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51"/>
          <p:cNvCxnSpPr>
            <a:stCxn id="705" idx="7"/>
            <a:endCxn id="707" idx="2"/>
          </p:cNvCxnSpPr>
          <p:nvPr/>
        </p:nvCxnSpPr>
        <p:spPr>
          <a:xfrm flipH="1" rot="10800000">
            <a:off x="2728254" y="1539128"/>
            <a:ext cx="1037700" cy="2040600"/>
          </a:xfrm>
          <a:prstGeom prst="straightConnector1">
            <a:avLst/>
          </a:prstGeom>
          <a:noFill/>
          <a:ln cap="flat" cmpd="sng" w="9525">
            <a:solidFill>
              <a:schemeClr val="dk2"/>
            </a:solidFill>
            <a:prstDash val="solid"/>
            <a:round/>
            <a:headEnd len="med" w="med" type="none"/>
            <a:tailEnd len="med" w="med" type="triangle"/>
          </a:ln>
        </p:spPr>
      </p:cxnSp>
      <p:cxnSp>
        <p:nvCxnSpPr>
          <p:cNvPr id="744" name="Google Shape;744;p51"/>
          <p:cNvCxnSpPr>
            <a:stCxn id="705" idx="7"/>
            <a:endCxn id="708" idx="2"/>
          </p:cNvCxnSpPr>
          <p:nvPr/>
        </p:nvCxnSpPr>
        <p:spPr>
          <a:xfrm flipH="1" rot="10800000">
            <a:off x="2728254" y="1973228"/>
            <a:ext cx="1037700" cy="160650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51"/>
          <p:cNvCxnSpPr>
            <a:stCxn id="705" idx="7"/>
            <a:endCxn id="709" idx="2"/>
          </p:cNvCxnSpPr>
          <p:nvPr/>
        </p:nvCxnSpPr>
        <p:spPr>
          <a:xfrm flipH="1" rot="10800000">
            <a:off x="2728254" y="2407628"/>
            <a:ext cx="1037700" cy="117210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51"/>
          <p:cNvCxnSpPr>
            <a:stCxn id="705" idx="7"/>
            <a:endCxn id="710" idx="1"/>
          </p:cNvCxnSpPr>
          <p:nvPr/>
        </p:nvCxnSpPr>
        <p:spPr>
          <a:xfrm flipH="1" rot="10800000">
            <a:off x="2728254" y="3117428"/>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47" name="Google Shape;747;p51"/>
          <p:cNvCxnSpPr>
            <a:stCxn id="705" idx="7"/>
            <a:endCxn id="711" idx="1"/>
          </p:cNvCxnSpPr>
          <p:nvPr/>
        </p:nvCxnSpPr>
        <p:spPr>
          <a:xfrm>
            <a:off x="2728254" y="3579728"/>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48" name="Google Shape;748;p51"/>
          <p:cNvCxnSpPr/>
          <p:nvPr/>
        </p:nvCxnSpPr>
        <p:spPr>
          <a:xfrm>
            <a:off x="4207806" y="1591397"/>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49" name="Google Shape;749;p51"/>
          <p:cNvCxnSpPr>
            <a:stCxn id="707" idx="6"/>
          </p:cNvCxnSpPr>
          <p:nvPr/>
        </p:nvCxnSpPr>
        <p:spPr>
          <a:xfrm>
            <a:off x="4147036" y="1539203"/>
            <a:ext cx="1098600" cy="1027200"/>
          </a:xfrm>
          <a:prstGeom prst="straightConnector1">
            <a:avLst/>
          </a:prstGeom>
          <a:noFill/>
          <a:ln cap="flat" cmpd="sng" w="9525">
            <a:solidFill>
              <a:schemeClr val="dk2"/>
            </a:solidFill>
            <a:prstDash val="solid"/>
            <a:round/>
            <a:headEnd len="med" w="med" type="none"/>
            <a:tailEnd len="med" w="med" type="triangle"/>
          </a:ln>
        </p:spPr>
      </p:cxnSp>
      <p:cxnSp>
        <p:nvCxnSpPr>
          <p:cNvPr id="750" name="Google Shape;750;p51"/>
          <p:cNvCxnSpPr/>
          <p:nvPr/>
        </p:nvCxnSpPr>
        <p:spPr>
          <a:xfrm>
            <a:off x="4207806" y="1591397"/>
            <a:ext cx="1038000" cy="1577700"/>
          </a:xfrm>
          <a:prstGeom prst="straightConnector1">
            <a:avLst/>
          </a:prstGeom>
          <a:noFill/>
          <a:ln cap="flat" cmpd="sng" w="9525">
            <a:solidFill>
              <a:schemeClr val="dk2"/>
            </a:solidFill>
            <a:prstDash val="solid"/>
            <a:round/>
            <a:headEnd len="med" w="med" type="none"/>
            <a:tailEnd len="med" w="med" type="triangle"/>
          </a:ln>
        </p:spPr>
      </p:cxnSp>
      <p:cxnSp>
        <p:nvCxnSpPr>
          <p:cNvPr id="751" name="Google Shape;751;p51"/>
          <p:cNvCxnSpPr>
            <a:stCxn id="707" idx="6"/>
          </p:cNvCxnSpPr>
          <p:nvPr/>
        </p:nvCxnSpPr>
        <p:spPr>
          <a:xfrm>
            <a:off x="4147036" y="1539203"/>
            <a:ext cx="1098600" cy="2092200"/>
          </a:xfrm>
          <a:prstGeom prst="straightConnector1">
            <a:avLst/>
          </a:prstGeom>
          <a:noFill/>
          <a:ln cap="flat" cmpd="sng" w="9525">
            <a:solidFill>
              <a:schemeClr val="dk2"/>
            </a:solidFill>
            <a:prstDash val="solid"/>
            <a:round/>
            <a:headEnd len="med" w="med" type="none"/>
            <a:tailEnd len="med" w="med" type="triangle"/>
          </a:ln>
        </p:spPr>
      </p:cxnSp>
      <p:cxnSp>
        <p:nvCxnSpPr>
          <p:cNvPr id="752" name="Google Shape;752;p51"/>
          <p:cNvCxnSpPr/>
          <p:nvPr/>
        </p:nvCxnSpPr>
        <p:spPr>
          <a:xfrm flipH="1" rot="10800000">
            <a:off x="4207806" y="1591414"/>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53" name="Google Shape;753;p51"/>
          <p:cNvCxnSpPr/>
          <p:nvPr/>
        </p:nvCxnSpPr>
        <p:spPr>
          <a:xfrm>
            <a:off x="4207806" y="2025514"/>
            <a:ext cx="981900" cy="0"/>
          </a:xfrm>
          <a:prstGeom prst="straightConnector1">
            <a:avLst/>
          </a:prstGeom>
          <a:noFill/>
          <a:ln cap="flat" cmpd="sng" w="9525">
            <a:solidFill>
              <a:schemeClr val="dk2"/>
            </a:solidFill>
            <a:prstDash val="solid"/>
            <a:round/>
            <a:headEnd len="med" w="med" type="none"/>
            <a:tailEnd len="med" w="med" type="triangle"/>
          </a:ln>
        </p:spPr>
      </p:cxnSp>
      <p:cxnSp>
        <p:nvCxnSpPr>
          <p:cNvPr id="754" name="Google Shape;754;p51"/>
          <p:cNvCxnSpPr/>
          <p:nvPr/>
        </p:nvCxnSpPr>
        <p:spPr>
          <a:xfrm>
            <a:off x="4207806" y="2025514"/>
            <a:ext cx="981900" cy="434100"/>
          </a:xfrm>
          <a:prstGeom prst="straightConnector1">
            <a:avLst/>
          </a:prstGeom>
          <a:noFill/>
          <a:ln cap="flat" cmpd="sng" w="9525">
            <a:solidFill>
              <a:schemeClr val="dk2"/>
            </a:solidFill>
            <a:prstDash val="solid"/>
            <a:round/>
            <a:headEnd len="med" w="med" type="none"/>
            <a:tailEnd len="med" w="med" type="triangle"/>
          </a:ln>
        </p:spPr>
      </p:cxnSp>
      <p:cxnSp>
        <p:nvCxnSpPr>
          <p:cNvPr id="755" name="Google Shape;755;p51"/>
          <p:cNvCxnSpPr/>
          <p:nvPr/>
        </p:nvCxnSpPr>
        <p:spPr>
          <a:xfrm>
            <a:off x="4207806" y="2025514"/>
            <a:ext cx="1038000" cy="1143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51"/>
          <p:cNvCxnSpPr/>
          <p:nvPr/>
        </p:nvCxnSpPr>
        <p:spPr>
          <a:xfrm>
            <a:off x="4207806" y="2025514"/>
            <a:ext cx="1038000" cy="1606200"/>
          </a:xfrm>
          <a:prstGeom prst="straightConnector1">
            <a:avLst/>
          </a:prstGeom>
          <a:noFill/>
          <a:ln cap="flat" cmpd="sng" w="9525">
            <a:solidFill>
              <a:schemeClr val="dk2"/>
            </a:solidFill>
            <a:prstDash val="solid"/>
            <a:round/>
            <a:headEnd len="med" w="med" type="none"/>
            <a:tailEnd len="med" w="med" type="triangle"/>
          </a:ln>
        </p:spPr>
      </p:cxnSp>
      <p:cxnSp>
        <p:nvCxnSpPr>
          <p:cNvPr id="757" name="Google Shape;757;p51"/>
          <p:cNvCxnSpPr/>
          <p:nvPr/>
        </p:nvCxnSpPr>
        <p:spPr>
          <a:xfrm flipH="1" rot="10800000">
            <a:off x="4151993" y="1591358"/>
            <a:ext cx="1038000" cy="761400"/>
          </a:xfrm>
          <a:prstGeom prst="straightConnector1">
            <a:avLst/>
          </a:prstGeom>
          <a:noFill/>
          <a:ln cap="flat" cmpd="sng" w="9525">
            <a:solidFill>
              <a:schemeClr val="dk2"/>
            </a:solidFill>
            <a:prstDash val="solid"/>
            <a:round/>
            <a:headEnd len="med" w="med" type="none"/>
            <a:tailEnd len="med" w="med" type="triangle"/>
          </a:ln>
        </p:spPr>
      </p:cxnSp>
      <p:cxnSp>
        <p:nvCxnSpPr>
          <p:cNvPr id="758" name="Google Shape;758;p51"/>
          <p:cNvCxnSpPr/>
          <p:nvPr/>
        </p:nvCxnSpPr>
        <p:spPr>
          <a:xfrm flipH="1" rot="10800000">
            <a:off x="4151993" y="2025158"/>
            <a:ext cx="1038000" cy="327600"/>
          </a:xfrm>
          <a:prstGeom prst="straightConnector1">
            <a:avLst/>
          </a:prstGeom>
          <a:noFill/>
          <a:ln cap="flat" cmpd="sng" w="9525">
            <a:solidFill>
              <a:schemeClr val="dk2"/>
            </a:solidFill>
            <a:prstDash val="solid"/>
            <a:round/>
            <a:headEnd len="med" w="med" type="none"/>
            <a:tailEnd len="med" w="med" type="triangle"/>
          </a:ln>
        </p:spPr>
      </p:cxnSp>
      <p:cxnSp>
        <p:nvCxnSpPr>
          <p:cNvPr id="759" name="Google Shape;759;p51"/>
          <p:cNvCxnSpPr/>
          <p:nvPr/>
        </p:nvCxnSpPr>
        <p:spPr>
          <a:xfrm>
            <a:off x="4151993" y="2352758"/>
            <a:ext cx="1038000" cy="1071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51"/>
          <p:cNvCxnSpPr/>
          <p:nvPr/>
        </p:nvCxnSpPr>
        <p:spPr>
          <a:xfrm>
            <a:off x="4151993" y="2352758"/>
            <a:ext cx="1093500" cy="816600"/>
          </a:xfrm>
          <a:prstGeom prst="straightConnector1">
            <a:avLst/>
          </a:prstGeom>
          <a:noFill/>
          <a:ln cap="flat" cmpd="sng" w="9525">
            <a:solidFill>
              <a:schemeClr val="dk2"/>
            </a:solidFill>
            <a:prstDash val="solid"/>
            <a:round/>
            <a:headEnd len="med" w="med" type="none"/>
            <a:tailEnd len="med" w="med" type="triangle"/>
          </a:ln>
        </p:spPr>
      </p:cxnSp>
      <p:cxnSp>
        <p:nvCxnSpPr>
          <p:cNvPr id="761" name="Google Shape;761;p51"/>
          <p:cNvCxnSpPr/>
          <p:nvPr/>
        </p:nvCxnSpPr>
        <p:spPr>
          <a:xfrm>
            <a:off x="4151993" y="2352758"/>
            <a:ext cx="1093500" cy="1278900"/>
          </a:xfrm>
          <a:prstGeom prst="straightConnector1">
            <a:avLst/>
          </a:prstGeom>
          <a:noFill/>
          <a:ln cap="flat" cmpd="sng" w="9525">
            <a:solidFill>
              <a:schemeClr val="dk2"/>
            </a:solidFill>
            <a:prstDash val="solid"/>
            <a:round/>
            <a:headEnd len="med" w="med" type="none"/>
            <a:tailEnd len="med" w="med" type="triangle"/>
          </a:ln>
        </p:spPr>
      </p:cxnSp>
      <p:cxnSp>
        <p:nvCxnSpPr>
          <p:cNvPr id="762" name="Google Shape;762;p51"/>
          <p:cNvCxnSpPr/>
          <p:nvPr/>
        </p:nvCxnSpPr>
        <p:spPr>
          <a:xfrm flipH="1" rot="10800000">
            <a:off x="4151993" y="1591654"/>
            <a:ext cx="1038000" cy="15777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51"/>
          <p:cNvCxnSpPr/>
          <p:nvPr/>
        </p:nvCxnSpPr>
        <p:spPr>
          <a:xfrm flipH="1" rot="10800000">
            <a:off x="4151993" y="2025154"/>
            <a:ext cx="1038000" cy="1144200"/>
          </a:xfrm>
          <a:prstGeom prst="straightConnector1">
            <a:avLst/>
          </a:prstGeom>
          <a:noFill/>
          <a:ln cap="flat" cmpd="sng" w="9525">
            <a:solidFill>
              <a:schemeClr val="dk2"/>
            </a:solidFill>
            <a:prstDash val="solid"/>
            <a:round/>
            <a:headEnd len="med" w="med" type="none"/>
            <a:tailEnd len="med" w="med" type="triangle"/>
          </a:ln>
        </p:spPr>
      </p:cxnSp>
      <p:cxnSp>
        <p:nvCxnSpPr>
          <p:cNvPr id="764" name="Google Shape;764;p51"/>
          <p:cNvCxnSpPr/>
          <p:nvPr/>
        </p:nvCxnSpPr>
        <p:spPr>
          <a:xfrm flipH="1" rot="10800000">
            <a:off x="4151993" y="2459254"/>
            <a:ext cx="1038000" cy="7101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51"/>
          <p:cNvCxnSpPr/>
          <p:nvPr/>
        </p:nvCxnSpPr>
        <p:spPr>
          <a:xfrm>
            <a:off x="4151993" y="3169354"/>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51"/>
          <p:cNvCxnSpPr/>
          <p:nvPr/>
        </p:nvCxnSpPr>
        <p:spPr>
          <a:xfrm>
            <a:off x="4151993" y="3169354"/>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51"/>
          <p:cNvCxnSpPr/>
          <p:nvPr/>
        </p:nvCxnSpPr>
        <p:spPr>
          <a:xfrm flipH="1" rot="10800000">
            <a:off x="4151993" y="1591603"/>
            <a:ext cx="1038000" cy="204000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51"/>
          <p:cNvCxnSpPr>
            <a:endCxn id="714" idx="2"/>
          </p:cNvCxnSpPr>
          <p:nvPr/>
        </p:nvCxnSpPr>
        <p:spPr>
          <a:xfrm flipH="1" rot="10800000">
            <a:off x="4151913" y="1971940"/>
            <a:ext cx="1017900" cy="1659600"/>
          </a:xfrm>
          <a:prstGeom prst="straightConnector1">
            <a:avLst/>
          </a:prstGeom>
          <a:noFill/>
          <a:ln cap="flat" cmpd="sng" w="9525">
            <a:solidFill>
              <a:schemeClr val="dk2"/>
            </a:solidFill>
            <a:prstDash val="solid"/>
            <a:round/>
            <a:headEnd len="med" w="med" type="none"/>
            <a:tailEnd len="med" w="med" type="triangle"/>
          </a:ln>
        </p:spPr>
      </p:cxnSp>
      <p:cxnSp>
        <p:nvCxnSpPr>
          <p:cNvPr id="769" name="Google Shape;769;p51"/>
          <p:cNvCxnSpPr/>
          <p:nvPr/>
        </p:nvCxnSpPr>
        <p:spPr>
          <a:xfrm flipH="1" rot="10800000">
            <a:off x="4151993" y="2459203"/>
            <a:ext cx="1038000" cy="117240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51"/>
          <p:cNvCxnSpPr/>
          <p:nvPr/>
        </p:nvCxnSpPr>
        <p:spPr>
          <a:xfrm flipH="1" rot="10800000">
            <a:off x="4151993" y="3169303"/>
            <a:ext cx="1093500" cy="46230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51"/>
          <p:cNvCxnSpPr/>
          <p:nvPr/>
        </p:nvCxnSpPr>
        <p:spPr>
          <a:xfrm>
            <a:off x="4151993" y="3631603"/>
            <a:ext cx="1093500" cy="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51"/>
          <p:cNvCxnSpPr>
            <a:stCxn id="713" idx="6"/>
            <a:endCxn id="719" idx="2"/>
          </p:cNvCxnSpPr>
          <p:nvPr/>
        </p:nvCxnSpPr>
        <p:spPr>
          <a:xfrm>
            <a:off x="5550813" y="1537775"/>
            <a:ext cx="568500" cy="27060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51"/>
          <p:cNvCxnSpPr>
            <a:stCxn id="713" idx="6"/>
            <a:endCxn id="720" idx="1"/>
          </p:cNvCxnSpPr>
          <p:nvPr/>
        </p:nvCxnSpPr>
        <p:spPr>
          <a:xfrm>
            <a:off x="5550813" y="1537775"/>
            <a:ext cx="624300" cy="5979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51"/>
          <p:cNvCxnSpPr>
            <a:stCxn id="713" idx="6"/>
            <a:endCxn id="721" idx="1"/>
          </p:cNvCxnSpPr>
          <p:nvPr/>
        </p:nvCxnSpPr>
        <p:spPr>
          <a:xfrm>
            <a:off x="5550813" y="1537775"/>
            <a:ext cx="624300" cy="1102800"/>
          </a:xfrm>
          <a:prstGeom prst="straightConnector1">
            <a:avLst/>
          </a:prstGeom>
          <a:noFill/>
          <a:ln cap="flat" cmpd="sng" w="9525">
            <a:solidFill>
              <a:schemeClr val="dk2"/>
            </a:solidFill>
            <a:prstDash val="solid"/>
            <a:round/>
            <a:headEnd len="med" w="med" type="none"/>
            <a:tailEnd len="med" w="med" type="triangle"/>
          </a:ln>
        </p:spPr>
      </p:cxnSp>
      <p:cxnSp>
        <p:nvCxnSpPr>
          <p:cNvPr id="775" name="Google Shape;775;p51"/>
          <p:cNvCxnSpPr>
            <a:endCxn id="722" idx="1"/>
          </p:cNvCxnSpPr>
          <p:nvPr/>
        </p:nvCxnSpPr>
        <p:spPr>
          <a:xfrm>
            <a:off x="5550672" y="1537606"/>
            <a:ext cx="624300" cy="1608000"/>
          </a:xfrm>
          <a:prstGeom prst="straightConnector1">
            <a:avLst/>
          </a:prstGeom>
          <a:noFill/>
          <a:ln cap="flat" cmpd="sng" w="9525">
            <a:solidFill>
              <a:schemeClr val="dk2"/>
            </a:solidFill>
            <a:prstDash val="solid"/>
            <a:round/>
            <a:headEnd len="med" w="med" type="none"/>
            <a:tailEnd len="med" w="med" type="triangle"/>
          </a:ln>
        </p:spPr>
      </p:cxnSp>
      <p:cxnSp>
        <p:nvCxnSpPr>
          <p:cNvPr id="776" name="Google Shape;776;p51"/>
          <p:cNvCxnSpPr>
            <a:stCxn id="714" idx="6"/>
            <a:endCxn id="719" idx="2"/>
          </p:cNvCxnSpPr>
          <p:nvPr/>
        </p:nvCxnSpPr>
        <p:spPr>
          <a:xfrm flipH="1" rot="10800000">
            <a:off x="5550813" y="1808440"/>
            <a:ext cx="568500" cy="163500"/>
          </a:xfrm>
          <a:prstGeom prst="straightConnector1">
            <a:avLst/>
          </a:prstGeom>
          <a:noFill/>
          <a:ln cap="flat" cmpd="sng" w="9525">
            <a:solidFill>
              <a:schemeClr val="dk2"/>
            </a:solidFill>
            <a:prstDash val="solid"/>
            <a:round/>
            <a:headEnd len="med" w="med" type="none"/>
            <a:tailEnd len="med" w="med" type="triangle"/>
          </a:ln>
        </p:spPr>
      </p:cxnSp>
      <p:cxnSp>
        <p:nvCxnSpPr>
          <p:cNvPr id="777" name="Google Shape;777;p51"/>
          <p:cNvCxnSpPr>
            <a:stCxn id="714" idx="6"/>
            <a:endCxn id="720" idx="1"/>
          </p:cNvCxnSpPr>
          <p:nvPr/>
        </p:nvCxnSpPr>
        <p:spPr>
          <a:xfrm>
            <a:off x="5550813" y="1971940"/>
            <a:ext cx="624300" cy="163800"/>
          </a:xfrm>
          <a:prstGeom prst="straightConnector1">
            <a:avLst/>
          </a:prstGeom>
          <a:noFill/>
          <a:ln cap="flat" cmpd="sng" w="9525">
            <a:solidFill>
              <a:schemeClr val="dk2"/>
            </a:solidFill>
            <a:prstDash val="solid"/>
            <a:round/>
            <a:headEnd len="med" w="med" type="none"/>
            <a:tailEnd len="med" w="med" type="triangle"/>
          </a:ln>
        </p:spPr>
      </p:cxnSp>
      <p:cxnSp>
        <p:nvCxnSpPr>
          <p:cNvPr id="778" name="Google Shape;778;p51"/>
          <p:cNvCxnSpPr>
            <a:stCxn id="714" idx="6"/>
            <a:endCxn id="721" idx="1"/>
          </p:cNvCxnSpPr>
          <p:nvPr/>
        </p:nvCxnSpPr>
        <p:spPr>
          <a:xfrm>
            <a:off x="5550813" y="1971940"/>
            <a:ext cx="624300" cy="668700"/>
          </a:xfrm>
          <a:prstGeom prst="straightConnector1">
            <a:avLst/>
          </a:prstGeom>
          <a:noFill/>
          <a:ln cap="flat" cmpd="sng" w="9525">
            <a:solidFill>
              <a:schemeClr val="dk2"/>
            </a:solidFill>
            <a:prstDash val="solid"/>
            <a:round/>
            <a:headEnd len="med" w="med" type="none"/>
            <a:tailEnd len="med" w="med" type="triangle"/>
          </a:ln>
        </p:spPr>
      </p:cxnSp>
      <p:cxnSp>
        <p:nvCxnSpPr>
          <p:cNvPr id="779" name="Google Shape;779;p51"/>
          <p:cNvCxnSpPr>
            <a:stCxn id="714" idx="6"/>
            <a:endCxn id="722" idx="1"/>
          </p:cNvCxnSpPr>
          <p:nvPr/>
        </p:nvCxnSpPr>
        <p:spPr>
          <a:xfrm>
            <a:off x="5550813" y="1971940"/>
            <a:ext cx="624300" cy="1173600"/>
          </a:xfrm>
          <a:prstGeom prst="straightConnector1">
            <a:avLst/>
          </a:prstGeom>
          <a:noFill/>
          <a:ln cap="flat" cmpd="sng" w="9525">
            <a:solidFill>
              <a:schemeClr val="dk2"/>
            </a:solidFill>
            <a:prstDash val="solid"/>
            <a:round/>
            <a:headEnd len="med" w="med" type="none"/>
            <a:tailEnd len="med" w="med" type="triangle"/>
          </a:ln>
        </p:spPr>
      </p:cxnSp>
      <p:cxnSp>
        <p:nvCxnSpPr>
          <p:cNvPr id="780" name="Google Shape;780;p51"/>
          <p:cNvCxnSpPr>
            <a:stCxn id="715" idx="6"/>
            <a:endCxn id="719" idx="2"/>
          </p:cNvCxnSpPr>
          <p:nvPr/>
        </p:nvCxnSpPr>
        <p:spPr>
          <a:xfrm flipH="1" rot="10800000">
            <a:off x="5550813" y="1808506"/>
            <a:ext cx="568500" cy="5976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51"/>
          <p:cNvCxnSpPr>
            <a:stCxn id="715" idx="6"/>
            <a:endCxn id="720" idx="1"/>
          </p:cNvCxnSpPr>
          <p:nvPr/>
        </p:nvCxnSpPr>
        <p:spPr>
          <a:xfrm flipH="1" rot="10800000">
            <a:off x="5550813" y="2135806"/>
            <a:ext cx="624300" cy="27030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51"/>
          <p:cNvCxnSpPr>
            <a:stCxn id="715" idx="6"/>
            <a:endCxn id="721" idx="1"/>
          </p:cNvCxnSpPr>
          <p:nvPr/>
        </p:nvCxnSpPr>
        <p:spPr>
          <a:xfrm>
            <a:off x="5550813" y="2406106"/>
            <a:ext cx="624300" cy="234600"/>
          </a:xfrm>
          <a:prstGeom prst="straightConnector1">
            <a:avLst/>
          </a:prstGeom>
          <a:noFill/>
          <a:ln cap="flat" cmpd="sng" w="9525">
            <a:solidFill>
              <a:schemeClr val="dk2"/>
            </a:solidFill>
            <a:prstDash val="solid"/>
            <a:round/>
            <a:headEnd len="med" w="med" type="none"/>
            <a:tailEnd len="med" w="med" type="triangle"/>
          </a:ln>
        </p:spPr>
      </p:cxnSp>
      <p:cxnSp>
        <p:nvCxnSpPr>
          <p:cNvPr id="783" name="Google Shape;783;p51"/>
          <p:cNvCxnSpPr>
            <a:stCxn id="715" idx="6"/>
            <a:endCxn id="722" idx="1"/>
          </p:cNvCxnSpPr>
          <p:nvPr/>
        </p:nvCxnSpPr>
        <p:spPr>
          <a:xfrm>
            <a:off x="5550813" y="2406106"/>
            <a:ext cx="624300" cy="739500"/>
          </a:xfrm>
          <a:prstGeom prst="straightConnector1">
            <a:avLst/>
          </a:prstGeom>
          <a:noFill/>
          <a:ln cap="flat" cmpd="sng" w="9525">
            <a:solidFill>
              <a:schemeClr val="dk2"/>
            </a:solidFill>
            <a:prstDash val="solid"/>
            <a:round/>
            <a:headEnd len="med" w="med" type="none"/>
            <a:tailEnd len="med" w="med" type="triangle"/>
          </a:ln>
        </p:spPr>
      </p:cxnSp>
      <p:cxnSp>
        <p:nvCxnSpPr>
          <p:cNvPr id="784" name="Google Shape;784;p51"/>
          <p:cNvCxnSpPr>
            <a:stCxn id="716" idx="7"/>
            <a:endCxn id="719" idx="2"/>
          </p:cNvCxnSpPr>
          <p:nvPr/>
        </p:nvCxnSpPr>
        <p:spPr>
          <a:xfrm flipH="1" rot="10800000">
            <a:off x="5495017" y="1808285"/>
            <a:ext cx="624300" cy="1307700"/>
          </a:xfrm>
          <a:prstGeom prst="straightConnector1">
            <a:avLst/>
          </a:prstGeom>
          <a:noFill/>
          <a:ln cap="flat" cmpd="sng" w="9525">
            <a:solidFill>
              <a:schemeClr val="dk2"/>
            </a:solidFill>
            <a:prstDash val="solid"/>
            <a:round/>
            <a:headEnd len="med" w="med" type="none"/>
            <a:tailEnd len="med" w="med" type="triangle"/>
          </a:ln>
        </p:spPr>
      </p:cxnSp>
      <p:cxnSp>
        <p:nvCxnSpPr>
          <p:cNvPr id="785" name="Google Shape;785;p51"/>
          <p:cNvCxnSpPr>
            <a:stCxn id="716" idx="7"/>
            <a:endCxn id="720" idx="2"/>
          </p:cNvCxnSpPr>
          <p:nvPr/>
        </p:nvCxnSpPr>
        <p:spPr>
          <a:xfrm flipH="1" rot="10800000">
            <a:off x="5495017" y="2242385"/>
            <a:ext cx="624300" cy="873600"/>
          </a:xfrm>
          <a:prstGeom prst="straightConnector1">
            <a:avLst/>
          </a:prstGeom>
          <a:noFill/>
          <a:ln cap="flat" cmpd="sng" w="9525">
            <a:solidFill>
              <a:schemeClr val="dk2"/>
            </a:solidFill>
            <a:prstDash val="solid"/>
            <a:round/>
            <a:headEnd len="med" w="med" type="none"/>
            <a:tailEnd len="med" w="med" type="triangle"/>
          </a:ln>
        </p:spPr>
      </p:cxnSp>
      <p:cxnSp>
        <p:nvCxnSpPr>
          <p:cNvPr id="786" name="Google Shape;786;p51"/>
          <p:cNvCxnSpPr>
            <a:stCxn id="716" idx="7"/>
            <a:endCxn id="721" idx="1"/>
          </p:cNvCxnSpPr>
          <p:nvPr/>
        </p:nvCxnSpPr>
        <p:spPr>
          <a:xfrm flipH="1" rot="10800000">
            <a:off x="5495017" y="2640785"/>
            <a:ext cx="680100" cy="475200"/>
          </a:xfrm>
          <a:prstGeom prst="straightConnector1">
            <a:avLst/>
          </a:prstGeom>
          <a:noFill/>
          <a:ln cap="flat" cmpd="sng" w="9525">
            <a:solidFill>
              <a:schemeClr val="dk2"/>
            </a:solidFill>
            <a:prstDash val="solid"/>
            <a:round/>
            <a:headEnd len="med" w="med" type="none"/>
            <a:tailEnd len="med" w="med" type="triangle"/>
          </a:ln>
        </p:spPr>
      </p:cxnSp>
      <p:cxnSp>
        <p:nvCxnSpPr>
          <p:cNvPr id="787" name="Google Shape;787;p51"/>
          <p:cNvCxnSpPr>
            <a:stCxn id="716" idx="7"/>
            <a:endCxn id="722" idx="1"/>
          </p:cNvCxnSpPr>
          <p:nvPr/>
        </p:nvCxnSpPr>
        <p:spPr>
          <a:xfrm>
            <a:off x="5495017" y="3115985"/>
            <a:ext cx="680100" cy="29700"/>
          </a:xfrm>
          <a:prstGeom prst="straightConnector1">
            <a:avLst/>
          </a:prstGeom>
          <a:noFill/>
          <a:ln cap="flat" cmpd="sng" w="9525">
            <a:solidFill>
              <a:schemeClr val="dk2"/>
            </a:solidFill>
            <a:prstDash val="solid"/>
            <a:round/>
            <a:headEnd len="med" w="med" type="none"/>
            <a:tailEnd len="med" w="med" type="triangle"/>
          </a:ln>
        </p:spPr>
      </p:cxnSp>
      <p:cxnSp>
        <p:nvCxnSpPr>
          <p:cNvPr id="788" name="Google Shape;788;p51"/>
          <p:cNvCxnSpPr>
            <a:stCxn id="717" idx="7"/>
            <a:endCxn id="719" idx="2"/>
          </p:cNvCxnSpPr>
          <p:nvPr/>
        </p:nvCxnSpPr>
        <p:spPr>
          <a:xfrm flipH="1" rot="10800000">
            <a:off x="5495017" y="1808286"/>
            <a:ext cx="624300" cy="1770000"/>
          </a:xfrm>
          <a:prstGeom prst="straightConnector1">
            <a:avLst/>
          </a:prstGeom>
          <a:noFill/>
          <a:ln cap="flat" cmpd="sng" w="9525">
            <a:solidFill>
              <a:schemeClr val="dk2"/>
            </a:solidFill>
            <a:prstDash val="solid"/>
            <a:round/>
            <a:headEnd len="med" w="med" type="none"/>
            <a:tailEnd len="med" w="med" type="triangle"/>
          </a:ln>
        </p:spPr>
      </p:cxnSp>
      <p:cxnSp>
        <p:nvCxnSpPr>
          <p:cNvPr id="789" name="Google Shape;789;p51"/>
          <p:cNvCxnSpPr>
            <a:stCxn id="717" idx="7"/>
            <a:endCxn id="720" idx="2"/>
          </p:cNvCxnSpPr>
          <p:nvPr/>
        </p:nvCxnSpPr>
        <p:spPr>
          <a:xfrm flipH="1" rot="10800000">
            <a:off x="5495017" y="2242386"/>
            <a:ext cx="624300" cy="1335900"/>
          </a:xfrm>
          <a:prstGeom prst="straightConnector1">
            <a:avLst/>
          </a:prstGeom>
          <a:noFill/>
          <a:ln cap="flat" cmpd="sng" w="9525">
            <a:solidFill>
              <a:schemeClr val="dk2"/>
            </a:solidFill>
            <a:prstDash val="solid"/>
            <a:round/>
            <a:headEnd len="med" w="med" type="none"/>
            <a:tailEnd len="med" w="med" type="triangle"/>
          </a:ln>
        </p:spPr>
      </p:cxnSp>
      <p:cxnSp>
        <p:nvCxnSpPr>
          <p:cNvPr id="790" name="Google Shape;790;p51"/>
          <p:cNvCxnSpPr>
            <a:stCxn id="717" idx="7"/>
            <a:endCxn id="721" idx="1"/>
          </p:cNvCxnSpPr>
          <p:nvPr/>
        </p:nvCxnSpPr>
        <p:spPr>
          <a:xfrm flipH="1" rot="10800000">
            <a:off x="5495017" y="2640786"/>
            <a:ext cx="680100" cy="937500"/>
          </a:xfrm>
          <a:prstGeom prst="straightConnector1">
            <a:avLst/>
          </a:prstGeom>
          <a:noFill/>
          <a:ln cap="flat" cmpd="sng" w="9525">
            <a:solidFill>
              <a:schemeClr val="dk2"/>
            </a:solidFill>
            <a:prstDash val="solid"/>
            <a:round/>
            <a:headEnd len="med" w="med" type="none"/>
            <a:tailEnd len="med" w="med" type="triangle"/>
          </a:ln>
        </p:spPr>
      </p:cxnSp>
      <p:cxnSp>
        <p:nvCxnSpPr>
          <p:cNvPr id="791" name="Google Shape;791;p51"/>
          <p:cNvCxnSpPr>
            <a:stCxn id="717" idx="7"/>
            <a:endCxn id="722" idx="1"/>
          </p:cNvCxnSpPr>
          <p:nvPr/>
        </p:nvCxnSpPr>
        <p:spPr>
          <a:xfrm flipH="1" rot="10800000">
            <a:off x="5495017" y="3145686"/>
            <a:ext cx="680100" cy="432600"/>
          </a:xfrm>
          <a:prstGeom prst="straightConnector1">
            <a:avLst/>
          </a:prstGeom>
          <a:noFill/>
          <a:ln cap="flat" cmpd="sng" w="9525">
            <a:solidFill>
              <a:schemeClr val="dk2"/>
            </a:solidFill>
            <a:prstDash val="solid"/>
            <a:round/>
            <a:headEnd len="med" w="med" type="none"/>
            <a:tailEnd len="med" w="med" type="triangle"/>
          </a:ln>
        </p:spPr>
      </p:cxnSp>
      <p:sp>
        <p:nvSpPr>
          <p:cNvPr id="792" name="Google Shape;792;p51"/>
          <p:cNvSpPr txBox="1"/>
          <p:nvPr/>
        </p:nvSpPr>
        <p:spPr>
          <a:xfrm>
            <a:off x="2074600" y="3889625"/>
            <a:ext cx="119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Input Layer</a:t>
            </a:r>
            <a:endParaRPr b="1" sz="1200"/>
          </a:p>
          <a:p>
            <a:pPr indent="0" lvl="0" marL="0" rtl="0" algn="ctr">
              <a:spcBef>
                <a:spcPts val="0"/>
              </a:spcBef>
              <a:spcAft>
                <a:spcPts val="0"/>
              </a:spcAft>
              <a:buNone/>
            </a:pPr>
            <a:r>
              <a:rPr b="1" lang="en-GB" sz="1200"/>
              <a:t>(124 neurons)</a:t>
            </a:r>
            <a:endParaRPr b="1" sz="1200"/>
          </a:p>
        </p:txBody>
      </p:sp>
      <p:sp>
        <p:nvSpPr>
          <p:cNvPr id="793" name="Google Shape;793;p51"/>
          <p:cNvSpPr txBox="1"/>
          <p:nvPr/>
        </p:nvSpPr>
        <p:spPr>
          <a:xfrm>
            <a:off x="4092150" y="3861400"/>
            <a:ext cx="126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Hidden Layers</a:t>
            </a:r>
            <a:endParaRPr b="1" sz="1200"/>
          </a:p>
          <a:p>
            <a:pPr indent="0" lvl="0" marL="0" rtl="0" algn="ctr">
              <a:spcBef>
                <a:spcPts val="0"/>
              </a:spcBef>
              <a:spcAft>
                <a:spcPts val="0"/>
              </a:spcAft>
              <a:buNone/>
            </a:pPr>
            <a:r>
              <a:rPr b="1" lang="en-GB" sz="1200"/>
              <a:t>(124 neurons)</a:t>
            </a:r>
            <a:endParaRPr b="1" sz="1200"/>
          </a:p>
        </p:txBody>
      </p:sp>
      <p:sp>
        <p:nvSpPr>
          <p:cNvPr id="794" name="Google Shape;794;p51"/>
          <p:cNvSpPr txBox="1"/>
          <p:nvPr/>
        </p:nvSpPr>
        <p:spPr>
          <a:xfrm>
            <a:off x="5874300" y="3850938"/>
            <a:ext cx="126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t>Output Layer</a:t>
            </a:r>
            <a:endParaRPr b="1" sz="1200"/>
          </a:p>
          <a:p>
            <a:pPr indent="0" lvl="0" marL="0" rtl="0" algn="ctr">
              <a:spcBef>
                <a:spcPts val="0"/>
              </a:spcBef>
              <a:spcAft>
                <a:spcPts val="0"/>
              </a:spcAft>
              <a:buNone/>
            </a:pPr>
            <a:r>
              <a:rPr b="1" lang="en-GB" sz="1200"/>
              <a:t>(4 neurons)</a:t>
            </a:r>
            <a:endParaRPr b="1" sz="1200"/>
          </a:p>
        </p:txBody>
      </p:sp>
      <p:cxnSp>
        <p:nvCxnSpPr>
          <p:cNvPr id="795" name="Google Shape;795;p51"/>
          <p:cNvCxnSpPr>
            <a:stCxn id="719" idx="6"/>
          </p:cNvCxnSpPr>
          <p:nvPr/>
        </p:nvCxnSpPr>
        <p:spPr>
          <a:xfrm flipH="1" rot="10800000">
            <a:off x="6500176" y="1803914"/>
            <a:ext cx="303600" cy="4500"/>
          </a:xfrm>
          <a:prstGeom prst="straightConnector1">
            <a:avLst/>
          </a:prstGeom>
          <a:noFill/>
          <a:ln cap="flat" cmpd="sng" w="9525">
            <a:solidFill>
              <a:schemeClr val="dk2"/>
            </a:solidFill>
            <a:prstDash val="solid"/>
            <a:round/>
            <a:headEnd len="med" w="med" type="none"/>
            <a:tailEnd len="med" w="med" type="triangle"/>
          </a:ln>
        </p:spPr>
      </p:cxnSp>
      <p:cxnSp>
        <p:nvCxnSpPr>
          <p:cNvPr id="796" name="Google Shape;796;p51"/>
          <p:cNvCxnSpPr>
            <a:stCxn id="720" idx="6"/>
          </p:cNvCxnSpPr>
          <p:nvPr/>
        </p:nvCxnSpPr>
        <p:spPr>
          <a:xfrm flipH="1" rot="10800000">
            <a:off x="6500176" y="2236223"/>
            <a:ext cx="292200" cy="6300"/>
          </a:xfrm>
          <a:prstGeom prst="straightConnector1">
            <a:avLst/>
          </a:prstGeom>
          <a:noFill/>
          <a:ln cap="flat" cmpd="sng" w="9525">
            <a:solidFill>
              <a:schemeClr val="dk2"/>
            </a:solidFill>
            <a:prstDash val="solid"/>
            <a:round/>
            <a:headEnd len="med" w="med" type="none"/>
            <a:tailEnd len="med" w="med" type="triangle"/>
          </a:ln>
        </p:spPr>
      </p:cxnSp>
      <p:cxnSp>
        <p:nvCxnSpPr>
          <p:cNvPr id="797" name="Google Shape;797;p51"/>
          <p:cNvCxnSpPr>
            <a:stCxn id="721" idx="6"/>
          </p:cNvCxnSpPr>
          <p:nvPr/>
        </p:nvCxnSpPr>
        <p:spPr>
          <a:xfrm>
            <a:off x="6500176" y="2747468"/>
            <a:ext cx="269400" cy="900"/>
          </a:xfrm>
          <a:prstGeom prst="straightConnector1">
            <a:avLst/>
          </a:prstGeom>
          <a:noFill/>
          <a:ln cap="flat" cmpd="sng" w="9525">
            <a:solidFill>
              <a:schemeClr val="dk2"/>
            </a:solidFill>
            <a:prstDash val="solid"/>
            <a:round/>
            <a:headEnd len="med" w="med" type="none"/>
            <a:tailEnd len="med" w="med" type="triangle"/>
          </a:ln>
        </p:spPr>
      </p:cxnSp>
      <p:cxnSp>
        <p:nvCxnSpPr>
          <p:cNvPr id="798" name="Google Shape;798;p51"/>
          <p:cNvCxnSpPr>
            <a:stCxn id="722" idx="6"/>
          </p:cNvCxnSpPr>
          <p:nvPr/>
        </p:nvCxnSpPr>
        <p:spPr>
          <a:xfrm flipH="1" rot="10800000">
            <a:off x="6500176" y="3249114"/>
            <a:ext cx="292200" cy="3300"/>
          </a:xfrm>
          <a:prstGeom prst="straightConnector1">
            <a:avLst/>
          </a:prstGeom>
          <a:noFill/>
          <a:ln cap="flat" cmpd="sng" w="9525">
            <a:solidFill>
              <a:schemeClr val="dk2"/>
            </a:solidFill>
            <a:prstDash val="solid"/>
            <a:round/>
            <a:headEnd len="med" w="med" type="none"/>
            <a:tailEnd len="med" w="med" type="triangle"/>
          </a:ln>
        </p:spPr>
      </p:cxnSp>
      <p:sp>
        <p:nvSpPr>
          <p:cNvPr id="799" name="Google Shape;799;p51"/>
          <p:cNvSpPr txBox="1"/>
          <p:nvPr/>
        </p:nvSpPr>
        <p:spPr>
          <a:xfrm>
            <a:off x="6573625" y="1439125"/>
            <a:ext cx="146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1- Left</a:t>
            </a:r>
            <a:endParaRPr sz="1200">
              <a:latin typeface="Times New Roman"/>
              <a:ea typeface="Times New Roman"/>
              <a:cs typeface="Times New Roman"/>
              <a:sym typeface="Times New Roman"/>
            </a:endParaRPr>
          </a:p>
        </p:txBody>
      </p:sp>
      <p:sp>
        <p:nvSpPr>
          <p:cNvPr id="800" name="Google Shape;800;p51"/>
          <p:cNvSpPr txBox="1"/>
          <p:nvPr/>
        </p:nvSpPr>
        <p:spPr>
          <a:xfrm>
            <a:off x="6573625" y="187475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2 -Right</a:t>
            </a:r>
            <a:endParaRPr sz="1200">
              <a:latin typeface="Times New Roman"/>
              <a:ea typeface="Times New Roman"/>
              <a:cs typeface="Times New Roman"/>
              <a:sym typeface="Times New Roman"/>
            </a:endParaRPr>
          </a:p>
        </p:txBody>
      </p:sp>
      <p:sp>
        <p:nvSpPr>
          <p:cNvPr id="801" name="Google Shape;801;p51"/>
          <p:cNvSpPr txBox="1"/>
          <p:nvPr/>
        </p:nvSpPr>
        <p:spPr>
          <a:xfrm>
            <a:off x="6535950" y="2412825"/>
            <a:ext cx="119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3 - Front</a:t>
            </a:r>
            <a:endParaRPr sz="1200">
              <a:latin typeface="Times New Roman"/>
              <a:ea typeface="Times New Roman"/>
              <a:cs typeface="Times New Roman"/>
              <a:sym typeface="Times New Roman"/>
            </a:endParaRPr>
          </a:p>
        </p:txBody>
      </p:sp>
      <p:sp>
        <p:nvSpPr>
          <p:cNvPr id="802" name="Google Shape;802;p51"/>
          <p:cNvSpPr txBox="1"/>
          <p:nvPr/>
        </p:nvSpPr>
        <p:spPr>
          <a:xfrm>
            <a:off x="6535950" y="2830975"/>
            <a:ext cx="130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Class 4 - Back</a:t>
            </a:r>
            <a:endParaRPr sz="1200">
              <a:latin typeface="Times New Roman"/>
              <a:ea typeface="Times New Roman"/>
              <a:cs typeface="Times New Roman"/>
              <a:sym typeface="Times New Roman"/>
            </a:endParaRPr>
          </a:p>
        </p:txBody>
      </p:sp>
      <p:cxnSp>
        <p:nvCxnSpPr>
          <p:cNvPr id="803" name="Google Shape;803;p51"/>
          <p:cNvCxnSpPr>
            <a:endCxn id="701" idx="2"/>
          </p:cNvCxnSpPr>
          <p:nvPr/>
        </p:nvCxnSpPr>
        <p:spPr>
          <a:xfrm>
            <a:off x="1956650" y="1537417"/>
            <a:ext cx="446400" cy="1800"/>
          </a:xfrm>
          <a:prstGeom prst="straightConnector1">
            <a:avLst/>
          </a:prstGeom>
          <a:noFill/>
          <a:ln cap="flat" cmpd="sng" w="9525">
            <a:solidFill>
              <a:schemeClr val="dk2"/>
            </a:solidFill>
            <a:prstDash val="solid"/>
            <a:round/>
            <a:headEnd len="med" w="med" type="none"/>
            <a:tailEnd len="med" w="med" type="triangle"/>
          </a:ln>
        </p:spPr>
      </p:cxnSp>
      <p:cxnSp>
        <p:nvCxnSpPr>
          <p:cNvPr id="804" name="Google Shape;804;p51"/>
          <p:cNvCxnSpPr>
            <a:endCxn id="702" idx="2"/>
          </p:cNvCxnSpPr>
          <p:nvPr/>
        </p:nvCxnSpPr>
        <p:spPr>
          <a:xfrm flipH="1" rot="10800000">
            <a:off x="1956650" y="1973383"/>
            <a:ext cx="446400" cy="114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51"/>
          <p:cNvCxnSpPr>
            <a:endCxn id="703" idx="2"/>
          </p:cNvCxnSpPr>
          <p:nvPr/>
        </p:nvCxnSpPr>
        <p:spPr>
          <a:xfrm flipH="1" rot="10800000">
            <a:off x="1970750" y="2407548"/>
            <a:ext cx="432300" cy="10500"/>
          </a:xfrm>
          <a:prstGeom prst="straightConnector1">
            <a:avLst/>
          </a:prstGeom>
          <a:noFill/>
          <a:ln cap="flat" cmpd="sng" w="9525">
            <a:solidFill>
              <a:schemeClr val="dk2"/>
            </a:solidFill>
            <a:prstDash val="solid"/>
            <a:round/>
            <a:headEnd len="med" w="med" type="none"/>
            <a:tailEnd len="med" w="med" type="triangle"/>
          </a:ln>
        </p:spPr>
      </p:cxnSp>
      <p:cxnSp>
        <p:nvCxnSpPr>
          <p:cNvPr id="806" name="Google Shape;806;p51"/>
          <p:cNvCxnSpPr/>
          <p:nvPr/>
        </p:nvCxnSpPr>
        <p:spPr>
          <a:xfrm>
            <a:off x="1970675" y="3217999"/>
            <a:ext cx="432300" cy="9600"/>
          </a:xfrm>
          <a:prstGeom prst="straightConnector1">
            <a:avLst/>
          </a:prstGeom>
          <a:noFill/>
          <a:ln cap="flat" cmpd="sng" w="9525">
            <a:solidFill>
              <a:schemeClr val="dk2"/>
            </a:solidFill>
            <a:prstDash val="solid"/>
            <a:round/>
            <a:headEnd len="med" w="med" type="none"/>
            <a:tailEnd len="med" w="med" type="triangle"/>
          </a:ln>
        </p:spPr>
      </p:cxnSp>
      <p:cxnSp>
        <p:nvCxnSpPr>
          <p:cNvPr id="807" name="Google Shape;807;p51"/>
          <p:cNvCxnSpPr/>
          <p:nvPr/>
        </p:nvCxnSpPr>
        <p:spPr>
          <a:xfrm>
            <a:off x="2012675" y="3675925"/>
            <a:ext cx="405300" cy="13800"/>
          </a:xfrm>
          <a:prstGeom prst="straightConnector1">
            <a:avLst/>
          </a:prstGeom>
          <a:noFill/>
          <a:ln cap="flat" cmpd="sng" w="9525">
            <a:solidFill>
              <a:schemeClr val="dk2"/>
            </a:solidFill>
            <a:prstDash val="solid"/>
            <a:round/>
            <a:headEnd len="med" w="med" type="none"/>
            <a:tailEnd len="med" w="med" type="triangle"/>
          </a:ln>
        </p:spPr>
      </p:cxnSp>
      <p:sp>
        <p:nvSpPr>
          <p:cNvPr id="808" name="Google Shape;808;p51"/>
          <p:cNvSpPr txBox="1"/>
          <p:nvPr/>
        </p:nvSpPr>
        <p:spPr>
          <a:xfrm>
            <a:off x="1170550" y="2401288"/>
            <a:ext cx="9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Input</a:t>
            </a:r>
            <a:endParaRPr/>
          </a:p>
        </p:txBody>
      </p:sp>
      <p:sp>
        <p:nvSpPr>
          <p:cNvPr id="809" name="Google Shape;809;p51"/>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810" name="Google Shape;810;p51"/>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MODEL SUMMARY</a:t>
            </a:r>
            <a:endParaRPr b="1" sz="2500"/>
          </a:p>
        </p:txBody>
      </p:sp>
      <p:pic>
        <p:nvPicPr>
          <p:cNvPr descr="pes logo.png" id="816" name="Google Shape;816;p52"/>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17" name="Google Shape;817;p52"/>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18" name="Google Shape;818;p52"/>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819" name="Google Shape;819;p52"/>
          <p:cNvPicPr preferRelativeResize="0"/>
          <p:nvPr/>
        </p:nvPicPr>
        <p:blipFill>
          <a:blip r:embed="rId5">
            <a:alphaModFix/>
          </a:blip>
          <a:stretch>
            <a:fillRect/>
          </a:stretch>
        </p:blipFill>
        <p:spPr>
          <a:xfrm>
            <a:off x="2400100" y="1143000"/>
            <a:ext cx="4588650" cy="2748800"/>
          </a:xfrm>
          <a:prstGeom prst="rect">
            <a:avLst/>
          </a:prstGeom>
          <a:noFill/>
          <a:ln>
            <a:noFill/>
          </a:ln>
        </p:spPr>
      </p:pic>
      <p:sp>
        <p:nvSpPr>
          <p:cNvPr id="820" name="Google Shape;820;p52"/>
          <p:cNvSpPr txBox="1"/>
          <p:nvPr/>
        </p:nvSpPr>
        <p:spPr>
          <a:xfrm>
            <a:off x="264900" y="1683850"/>
            <a:ext cx="2180400" cy="1667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Calibri"/>
              <a:buChar char="●"/>
            </a:pPr>
            <a:r>
              <a:rPr lang="en-GB" sz="1500">
                <a:solidFill>
                  <a:schemeClr val="dk2"/>
                </a:solidFill>
                <a:latin typeface="Calibri"/>
                <a:ea typeface="Calibri"/>
                <a:cs typeface="Calibri"/>
                <a:sym typeface="Calibri"/>
              </a:rPr>
              <a:t>Dropout : 0.5</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GB" sz="1500">
                <a:solidFill>
                  <a:schemeClr val="dk2"/>
                </a:solidFill>
                <a:latin typeface="Calibri"/>
                <a:ea typeface="Calibri"/>
                <a:cs typeface="Calibri"/>
                <a:sym typeface="Calibri"/>
              </a:rPr>
              <a:t>L2 regularizer</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GB" sz="1500">
                <a:solidFill>
                  <a:schemeClr val="dk2"/>
                </a:solidFill>
                <a:latin typeface="Calibri"/>
                <a:ea typeface="Calibri"/>
                <a:cs typeface="Calibri"/>
                <a:sym typeface="Calibri"/>
              </a:rPr>
              <a:t>Optimizer : rmsprop</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GB" sz="1500">
                <a:solidFill>
                  <a:schemeClr val="dk2"/>
                </a:solidFill>
                <a:latin typeface="Calibri"/>
                <a:ea typeface="Calibri"/>
                <a:cs typeface="Calibri"/>
                <a:sym typeface="Calibri"/>
              </a:rPr>
              <a:t>2 Hidden Layers</a:t>
            </a:r>
            <a:endParaRPr sz="1500">
              <a:solidFill>
                <a:schemeClr val="dk2"/>
              </a:solidFill>
              <a:latin typeface="Calibri"/>
              <a:ea typeface="Calibri"/>
              <a:cs typeface="Calibri"/>
              <a:sym typeface="Calibri"/>
            </a:endParaRPr>
          </a:p>
          <a:p>
            <a:pPr indent="-323850" lvl="0" marL="457200" rtl="0" algn="l">
              <a:spcBef>
                <a:spcPts val="0"/>
              </a:spcBef>
              <a:spcAft>
                <a:spcPts val="0"/>
              </a:spcAft>
              <a:buClr>
                <a:schemeClr val="dk2"/>
              </a:buClr>
              <a:buSzPts val="1500"/>
              <a:buFont typeface="Calibri"/>
              <a:buChar char="●"/>
            </a:pPr>
            <a:r>
              <a:rPr lang="en-GB" sz="1500">
                <a:solidFill>
                  <a:schemeClr val="dk2"/>
                </a:solidFill>
                <a:latin typeface="Calibri"/>
                <a:ea typeface="Calibri"/>
                <a:cs typeface="Calibri"/>
                <a:sym typeface="Calibri"/>
              </a:rPr>
              <a:t>loss  = Categorical crossentropy</a:t>
            </a:r>
            <a:endParaRPr sz="1500">
              <a:solidFill>
                <a:schemeClr val="dk2"/>
              </a:solidFill>
              <a:latin typeface="Calibri"/>
              <a:ea typeface="Calibri"/>
              <a:cs typeface="Calibri"/>
              <a:sym typeface="Calibri"/>
            </a:endParaRPr>
          </a:p>
        </p:txBody>
      </p:sp>
      <p:sp>
        <p:nvSpPr>
          <p:cNvPr id="821" name="Google Shape;821;p52"/>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822" name="Google Shape;822;p52"/>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823" name="Google Shape;823;p52"/>
          <p:cNvSpPr txBox="1"/>
          <p:nvPr/>
        </p:nvSpPr>
        <p:spPr>
          <a:xfrm>
            <a:off x="2400100" y="4078075"/>
            <a:ext cx="7335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                       Figure 6: Summary of the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829" name="Google Shape;829;p53"/>
          <p:cNvSpPr txBox="1"/>
          <p:nvPr>
            <p:ph idx="1" type="body"/>
          </p:nvPr>
        </p:nvSpPr>
        <p:spPr>
          <a:xfrm>
            <a:off x="506025" y="1281413"/>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830" name="Google Shape;830;p53"/>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831" name="Google Shape;831;p53"/>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832" name="Google Shape;832;p53"/>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833" name="Google Shape;833;p53"/>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835" name="Google Shape;835;p53"/>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837" name="Google Shape;837;p53"/>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839" name="Google Shape;839;p53"/>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841" name="Google Shape;841;p53"/>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843" name="Google Shape;843;p53"/>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845" name="Google Shape;845;p53"/>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847" name="Google Shape;847;p53"/>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849" name="Google Shape;849;p53"/>
          <p:cNvSpPr/>
          <p:nvPr/>
        </p:nvSpPr>
        <p:spPr>
          <a:xfrm>
            <a:off x="2495425" y="3425600"/>
            <a:ext cx="13146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10 fold cross validation</a:t>
            </a:r>
            <a:endParaRPr b="1">
              <a:solidFill>
                <a:srgbClr val="FFFFFF"/>
              </a:solidFill>
              <a:latin typeface="Calibri"/>
              <a:ea typeface="Calibri"/>
              <a:cs typeface="Calibri"/>
              <a:sym typeface="Calibri"/>
            </a:endParaRPr>
          </a:p>
        </p:txBody>
      </p:sp>
      <p:sp>
        <p:nvSpPr>
          <p:cNvPr id="851" name="Google Shape;851;p53"/>
          <p:cNvSpPr/>
          <p:nvPr/>
        </p:nvSpPr>
        <p:spPr>
          <a:xfrm>
            <a:off x="973375" y="3425600"/>
            <a:ext cx="11997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txBox="1"/>
          <p:nvPr/>
        </p:nvSpPr>
        <p:spPr>
          <a:xfrm>
            <a:off x="11061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Metrics</a:t>
            </a:r>
            <a:endParaRPr b="1">
              <a:latin typeface="Calibri"/>
              <a:ea typeface="Calibri"/>
              <a:cs typeface="Calibri"/>
              <a:sym typeface="Calibri"/>
            </a:endParaRPr>
          </a:p>
        </p:txBody>
      </p:sp>
      <p:cxnSp>
        <p:nvCxnSpPr>
          <p:cNvPr id="853" name="Google Shape;853;p53"/>
          <p:cNvCxnSpPr>
            <a:stCxn id="834" idx="3"/>
            <a:endCxn id="835"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854" name="Google Shape;854;p53"/>
          <p:cNvCxnSpPr>
            <a:stCxn id="835" idx="3"/>
            <a:endCxn id="837"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855" name="Google Shape;855;p53"/>
          <p:cNvCxnSpPr>
            <a:stCxn id="837" idx="3"/>
            <a:endCxn id="839"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856" name="Google Shape;856;p53"/>
          <p:cNvCxnSpPr>
            <a:stCxn id="839" idx="3"/>
            <a:endCxn id="841"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857" name="Google Shape;857;p53"/>
          <p:cNvCxnSpPr>
            <a:stCxn id="841" idx="2"/>
            <a:endCxn id="843"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858" name="Google Shape;858;p53"/>
          <p:cNvCxnSpPr>
            <a:stCxn id="843" idx="2"/>
            <a:endCxn id="845"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859" name="Google Shape;859;p53"/>
          <p:cNvCxnSpPr>
            <a:stCxn id="845" idx="1"/>
            <a:endCxn id="847"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860" name="Google Shape;860;p53"/>
          <p:cNvCxnSpPr>
            <a:stCxn id="847" idx="1"/>
            <a:endCxn id="849"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861" name="Google Shape;861;p53"/>
          <p:cNvCxnSpPr>
            <a:stCxn id="849" idx="1"/>
            <a:endCxn id="851"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862" name="Google Shape;862;p53"/>
          <p:cNvSpPr txBox="1"/>
          <p:nvPr/>
        </p:nvSpPr>
        <p:spPr>
          <a:xfrm>
            <a:off x="5171450" y="698850"/>
            <a:ext cx="73350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3" name="Google Shape;863;p53"/>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864" name="Google Shape;864;p53"/>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Train Test Split</a:t>
            </a:r>
            <a:endParaRPr b="1" sz="2500"/>
          </a:p>
        </p:txBody>
      </p:sp>
      <p:pic>
        <p:nvPicPr>
          <p:cNvPr descr="pes logo.png" id="870" name="Google Shape;870;p54"/>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71" name="Google Shape;871;p54"/>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72" name="Google Shape;872;p5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873" name="Google Shape;873;p54"/>
          <p:cNvPicPr preferRelativeResize="0"/>
          <p:nvPr/>
        </p:nvPicPr>
        <p:blipFill>
          <a:blip r:embed="rId5">
            <a:alphaModFix/>
          </a:blip>
          <a:stretch>
            <a:fillRect/>
          </a:stretch>
        </p:blipFill>
        <p:spPr>
          <a:xfrm>
            <a:off x="2010888" y="1143000"/>
            <a:ext cx="5457825" cy="3486150"/>
          </a:xfrm>
          <a:prstGeom prst="rect">
            <a:avLst/>
          </a:prstGeom>
          <a:noFill/>
          <a:ln>
            <a:noFill/>
          </a:ln>
        </p:spPr>
      </p:pic>
      <p:cxnSp>
        <p:nvCxnSpPr>
          <p:cNvPr id="874" name="Google Shape;874;p54"/>
          <p:cNvCxnSpPr/>
          <p:nvPr/>
        </p:nvCxnSpPr>
        <p:spPr>
          <a:xfrm>
            <a:off x="1850800" y="1264350"/>
            <a:ext cx="0" cy="1250700"/>
          </a:xfrm>
          <a:prstGeom prst="straightConnector1">
            <a:avLst/>
          </a:prstGeom>
          <a:noFill/>
          <a:ln cap="flat" cmpd="sng" w="9525">
            <a:solidFill>
              <a:schemeClr val="dk2"/>
            </a:solidFill>
            <a:prstDash val="solid"/>
            <a:round/>
            <a:headEnd len="med" w="med" type="triangle"/>
            <a:tailEnd len="med" w="med" type="triangle"/>
          </a:ln>
        </p:spPr>
      </p:cxnSp>
      <p:cxnSp>
        <p:nvCxnSpPr>
          <p:cNvPr id="875" name="Google Shape;875;p54"/>
          <p:cNvCxnSpPr/>
          <p:nvPr/>
        </p:nvCxnSpPr>
        <p:spPr>
          <a:xfrm>
            <a:off x="5896675" y="1315425"/>
            <a:ext cx="0" cy="816600"/>
          </a:xfrm>
          <a:prstGeom prst="straightConnector1">
            <a:avLst/>
          </a:prstGeom>
          <a:noFill/>
          <a:ln cap="flat" cmpd="sng" w="9525">
            <a:solidFill>
              <a:schemeClr val="dk2"/>
            </a:solidFill>
            <a:prstDash val="solid"/>
            <a:round/>
            <a:headEnd len="med" w="med" type="triangle"/>
            <a:tailEnd len="med" w="med" type="triangle"/>
          </a:ln>
        </p:spPr>
      </p:cxnSp>
      <p:sp>
        <p:nvSpPr>
          <p:cNvPr id="876" name="Google Shape;876;p54"/>
          <p:cNvSpPr txBox="1"/>
          <p:nvPr/>
        </p:nvSpPr>
        <p:spPr>
          <a:xfrm>
            <a:off x="1277450" y="1707150"/>
            <a:ext cx="64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80%</a:t>
            </a:r>
            <a:endParaRPr/>
          </a:p>
        </p:txBody>
      </p:sp>
      <p:sp>
        <p:nvSpPr>
          <p:cNvPr id="877" name="Google Shape;877;p54"/>
          <p:cNvSpPr txBox="1"/>
          <p:nvPr/>
        </p:nvSpPr>
        <p:spPr>
          <a:xfrm>
            <a:off x="5896675" y="1476675"/>
            <a:ext cx="64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20%</a:t>
            </a:r>
            <a:endParaRPr/>
          </a:p>
        </p:txBody>
      </p:sp>
      <p:sp>
        <p:nvSpPr>
          <p:cNvPr id="878" name="Google Shape;878;p54"/>
          <p:cNvSpPr/>
          <p:nvPr/>
        </p:nvSpPr>
        <p:spPr>
          <a:xfrm>
            <a:off x="4288525" y="2527925"/>
            <a:ext cx="1353000" cy="536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nvSpPr>
        <p:spPr>
          <a:xfrm>
            <a:off x="4393525" y="2610750"/>
            <a:ext cx="1143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t>ANN Model</a:t>
            </a:r>
            <a:endParaRPr sz="1200"/>
          </a:p>
        </p:txBody>
      </p:sp>
      <p:sp>
        <p:nvSpPr>
          <p:cNvPr id="880" name="Google Shape;880;p54"/>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881" name="Google Shape;881;p54"/>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882" name="Google Shape;882;p54"/>
          <p:cNvSpPr txBox="1"/>
          <p:nvPr/>
        </p:nvSpPr>
        <p:spPr>
          <a:xfrm>
            <a:off x="2229175" y="4249900"/>
            <a:ext cx="7335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                       Figure 7: Train test split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414575" y="91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TABLE OF CONTENTS</a:t>
            </a:r>
            <a:endParaRPr b="1"/>
          </a:p>
        </p:txBody>
      </p:sp>
      <p:pic>
        <p:nvPicPr>
          <p:cNvPr descr="pes logo.png" id="134" name="Google Shape;134;p28"/>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35" name="Google Shape;135;p28"/>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36" name="Google Shape;136;p28"/>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7" name="Google Shape;137;p28"/>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38" name="Google Shape;138;p28"/>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graphicFrame>
        <p:nvGraphicFramePr>
          <p:cNvPr id="139" name="Google Shape;139;p28"/>
          <p:cNvGraphicFramePr/>
          <p:nvPr/>
        </p:nvGraphicFramePr>
        <p:xfrm>
          <a:off x="2492113" y="664225"/>
          <a:ext cx="3000000" cy="3000000"/>
        </p:xfrm>
        <a:graphic>
          <a:graphicData uri="http://schemas.openxmlformats.org/drawingml/2006/table">
            <a:tbl>
              <a:tblPr>
                <a:noFill/>
                <a:tableStyleId>{2C28B366-DC3E-4ED9-836C-27685F15CBF1}</a:tableStyleId>
              </a:tblPr>
              <a:tblGrid>
                <a:gridCol w="923125"/>
                <a:gridCol w="2393100"/>
                <a:gridCol w="1018700"/>
              </a:tblGrid>
              <a:tr h="304775">
                <a:tc>
                  <a:txBody>
                    <a:bodyPr/>
                    <a:lstStyle/>
                    <a:p>
                      <a:pPr indent="0" lvl="0" marL="0" rtl="0" algn="l">
                        <a:spcBef>
                          <a:spcPts val="0"/>
                        </a:spcBef>
                        <a:spcAft>
                          <a:spcPts val="0"/>
                        </a:spcAft>
                        <a:buNone/>
                      </a:pPr>
                      <a:r>
                        <a:rPr b="1" lang="en-GB" sz="1000"/>
                        <a:t>SERIAL NO</a:t>
                      </a:r>
                      <a:endParaRPr b="1" sz="1000"/>
                    </a:p>
                  </a:txBody>
                  <a:tcPr marT="91425" marB="91425" marR="91425" marL="91425"/>
                </a:tc>
                <a:tc>
                  <a:txBody>
                    <a:bodyPr/>
                    <a:lstStyle/>
                    <a:p>
                      <a:pPr indent="0" lvl="0" marL="0" rtl="0" algn="ctr">
                        <a:spcBef>
                          <a:spcPts val="0"/>
                        </a:spcBef>
                        <a:spcAft>
                          <a:spcPts val="0"/>
                        </a:spcAft>
                        <a:buNone/>
                      </a:pPr>
                      <a:r>
                        <a:rPr b="1" lang="en-GB" sz="1000"/>
                        <a:t>CONTENT</a:t>
                      </a:r>
                      <a:endParaRPr b="1" sz="1000"/>
                    </a:p>
                  </a:txBody>
                  <a:tcPr marT="91425" marB="91425" marR="91425" marL="91425"/>
                </a:tc>
                <a:tc>
                  <a:txBody>
                    <a:bodyPr/>
                    <a:lstStyle/>
                    <a:p>
                      <a:pPr indent="0" lvl="0" marL="0" rtl="0" algn="ctr">
                        <a:spcBef>
                          <a:spcPts val="0"/>
                        </a:spcBef>
                        <a:spcAft>
                          <a:spcPts val="0"/>
                        </a:spcAft>
                        <a:buNone/>
                      </a:pPr>
                      <a:r>
                        <a:rPr b="1" lang="en-GB" sz="1000"/>
                        <a:t>PAGE NO</a:t>
                      </a:r>
                      <a:endParaRPr b="1" sz="1000"/>
                    </a:p>
                  </a:txBody>
                  <a:tcPr marT="91425" marB="91425" marR="91425" marL="91425"/>
                </a:tc>
              </a:tr>
              <a:tr h="304775">
                <a:tc>
                  <a:txBody>
                    <a:bodyPr/>
                    <a:lstStyle/>
                    <a:p>
                      <a:pPr indent="0" lvl="0" marL="0" rtl="0" algn="ctr">
                        <a:spcBef>
                          <a:spcPts val="0"/>
                        </a:spcBef>
                        <a:spcAft>
                          <a:spcPts val="0"/>
                        </a:spcAft>
                        <a:buNone/>
                      </a:pPr>
                      <a:r>
                        <a:rPr lang="en-GB" sz="800"/>
                        <a:t>1</a:t>
                      </a:r>
                      <a:endParaRPr sz="800"/>
                    </a:p>
                  </a:txBody>
                  <a:tcPr marT="91425" marB="91425" marR="91425" marL="91425"/>
                </a:tc>
                <a:tc>
                  <a:txBody>
                    <a:bodyPr/>
                    <a:lstStyle/>
                    <a:p>
                      <a:pPr indent="0" lvl="0" marL="0" rtl="0" algn="ctr">
                        <a:spcBef>
                          <a:spcPts val="0"/>
                        </a:spcBef>
                        <a:spcAft>
                          <a:spcPts val="0"/>
                        </a:spcAft>
                        <a:buNone/>
                      </a:pPr>
                      <a:r>
                        <a:rPr lang="en-GB" sz="800"/>
                        <a:t>Introduction</a:t>
                      </a:r>
                      <a:endParaRPr sz="800"/>
                    </a:p>
                  </a:txBody>
                  <a:tcPr marT="91425" marB="91425" marR="91425" marL="91425"/>
                </a:tc>
                <a:tc>
                  <a:txBody>
                    <a:bodyPr/>
                    <a:lstStyle/>
                    <a:p>
                      <a:pPr indent="0" lvl="0" marL="0" rtl="0" algn="ctr">
                        <a:spcBef>
                          <a:spcPts val="0"/>
                        </a:spcBef>
                        <a:spcAft>
                          <a:spcPts val="0"/>
                        </a:spcAft>
                        <a:buNone/>
                      </a:pPr>
                      <a:r>
                        <a:rPr lang="en-GB" sz="800"/>
                        <a:t>4</a:t>
                      </a:r>
                      <a:endParaRPr sz="800"/>
                    </a:p>
                  </a:txBody>
                  <a:tcPr marT="91425" marB="91425" marR="91425" marL="91425"/>
                </a:tc>
              </a:tr>
              <a:tr h="304775">
                <a:tc>
                  <a:txBody>
                    <a:bodyPr/>
                    <a:lstStyle/>
                    <a:p>
                      <a:pPr indent="0" lvl="0" marL="0" rtl="0" algn="ctr">
                        <a:spcBef>
                          <a:spcPts val="0"/>
                        </a:spcBef>
                        <a:spcAft>
                          <a:spcPts val="0"/>
                        </a:spcAft>
                        <a:buNone/>
                      </a:pPr>
                      <a:r>
                        <a:rPr lang="en-GB" sz="800"/>
                        <a:t>2</a:t>
                      </a:r>
                      <a:endParaRPr sz="800"/>
                    </a:p>
                  </a:txBody>
                  <a:tcPr marT="91425" marB="91425" marR="91425" marL="91425"/>
                </a:tc>
                <a:tc>
                  <a:txBody>
                    <a:bodyPr/>
                    <a:lstStyle/>
                    <a:p>
                      <a:pPr indent="0" lvl="0" marL="0" rtl="0" algn="ctr">
                        <a:spcBef>
                          <a:spcPts val="0"/>
                        </a:spcBef>
                        <a:spcAft>
                          <a:spcPts val="0"/>
                        </a:spcAft>
                        <a:buNone/>
                      </a:pPr>
                      <a:r>
                        <a:rPr lang="en-GB" sz="800"/>
                        <a:t>Problem Statement</a:t>
                      </a:r>
                      <a:endParaRPr sz="800"/>
                    </a:p>
                  </a:txBody>
                  <a:tcPr marT="91425" marB="91425" marR="91425" marL="91425"/>
                </a:tc>
                <a:tc>
                  <a:txBody>
                    <a:bodyPr/>
                    <a:lstStyle/>
                    <a:p>
                      <a:pPr indent="0" lvl="0" marL="0" rtl="0" algn="ctr">
                        <a:spcBef>
                          <a:spcPts val="0"/>
                        </a:spcBef>
                        <a:spcAft>
                          <a:spcPts val="0"/>
                        </a:spcAft>
                        <a:buNone/>
                      </a:pPr>
                      <a:r>
                        <a:rPr lang="en-GB" sz="800"/>
                        <a:t>5</a:t>
                      </a:r>
                      <a:endParaRPr sz="800"/>
                    </a:p>
                  </a:txBody>
                  <a:tcPr marT="91425" marB="91425" marR="91425" marL="91425"/>
                </a:tc>
              </a:tr>
              <a:tr h="304775">
                <a:tc>
                  <a:txBody>
                    <a:bodyPr/>
                    <a:lstStyle/>
                    <a:p>
                      <a:pPr indent="0" lvl="0" marL="0" rtl="0" algn="ctr">
                        <a:spcBef>
                          <a:spcPts val="0"/>
                        </a:spcBef>
                        <a:spcAft>
                          <a:spcPts val="0"/>
                        </a:spcAft>
                        <a:buNone/>
                      </a:pPr>
                      <a:r>
                        <a:rPr lang="en-GB" sz="800"/>
                        <a:t>3</a:t>
                      </a:r>
                      <a:endParaRPr sz="800"/>
                    </a:p>
                  </a:txBody>
                  <a:tcPr marT="91425" marB="91425" marR="91425" marL="91425"/>
                </a:tc>
                <a:tc>
                  <a:txBody>
                    <a:bodyPr/>
                    <a:lstStyle/>
                    <a:p>
                      <a:pPr indent="0" lvl="0" marL="0" rtl="0" algn="ctr">
                        <a:spcBef>
                          <a:spcPts val="0"/>
                        </a:spcBef>
                        <a:spcAft>
                          <a:spcPts val="0"/>
                        </a:spcAft>
                        <a:buNone/>
                      </a:pPr>
                      <a:r>
                        <a:rPr lang="en-GB" sz="800"/>
                        <a:t>Motivation</a:t>
                      </a:r>
                      <a:endParaRPr sz="800"/>
                    </a:p>
                  </a:txBody>
                  <a:tcPr marT="91425" marB="91425" marR="91425" marL="91425"/>
                </a:tc>
                <a:tc>
                  <a:txBody>
                    <a:bodyPr/>
                    <a:lstStyle/>
                    <a:p>
                      <a:pPr indent="0" lvl="0" marL="0" rtl="0" algn="ctr">
                        <a:spcBef>
                          <a:spcPts val="0"/>
                        </a:spcBef>
                        <a:spcAft>
                          <a:spcPts val="0"/>
                        </a:spcAft>
                        <a:buNone/>
                      </a:pPr>
                      <a:r>
                        <a:rPr lang="en-GB" sz="800"/>
                        <a:t>6</a:t>
                      </a:r>
                      <a:endParaRPr sz="800"/>
                    </a:p>
                  </a:txBody>
                  <a:tcPr marT="91425" marB="91425" marR="91425" marL="91425"/>
                </a:tc>
              </a:tr>
              <a:tr h="304775">
                <a:tc>
                  <a:txBody>
                    <a:bodyPr/>
                    <a:lstStyle/>
                    <a:p>
                      <a:pPr indent="0" lvl="0" marL="0" rtl="0" algn="ctr">
                        <a:spcBef>
                          <a:spcPts val="0"/>
                        </a:spcBef>
                        <a:spcAft>
                          <a:spcPts val="0"/>
                        </a:spcAft>
                        <a:buNone/>
                      </a:pPr>
                      <a:r>
                        <a:rPr lang="en-GB" sz="800"/>
                        <a:t>4</a:t>
                      </a:r>
                      <a:endParaRPr sz="800"/>
                    </a:p>
                  </a:txBody>
                  <a:tcPr marT="91425" marB="91425" marR="91425" marL="91425"/>
                </a:tc>
                <a:tc>
                  <a:txBody>
                    <a:bodyPr/>
                    <a:lstStyle/>
                    <a:p>
                      <a:pPr indent="0" lvl="0" marL="0" rtl="0" algn="ctr">
                        <a:spcBef>
                          <a:spcPts val="0"/>
                        </a:spcBef>
                        <a:spcAft>
                          <a:spcPts val="0"/>
                        </a:spcAft>
                        <a:buNone/>
                      </a:pPr>
                      <a:r>
                        <a:rPr lang="en-GB" sz="800"/>
                        <a:t>Literature Survey</a:t>
                      </a:r>
                      <a:endParaRPr sz="800"/>
                    </a:p>
                  </a:txBody>
                  <a:tcPr marT="91425" marB="91425" marR="91425" marL="91425"/>
                </a:tc>
                <a:tc>
                  <a:txBody>
                    <a:bodyPr/>
                    <a:lstStyle/>
                    <a:p>
                      <a:pPr indent="0" lvl="0" marL="0" rtl="0" algn="ctr">
                        <a:spcBef>
                          <a:spcPts val="0"/>
                        </a:spcBef>
                        <a:spcAft>
                          <a:spcPts val="0"/>
                        </a:spcAft>
                        <a:buNone/>
                      </a:pPr>
                      <a:r>
                        <a:rPr lang="en-GB" sz="800"/>
                        <a:t>7</a:t>
                      </a:r>
                      <a:endParaRPr sz="800"/>
                    </a:p>
                  </a:txBody>
                  <a:tcPr marT="91425" marB="91425" marR="91425" marL="91425"/>
                </a:tc>
              </a:tr>
              <a:tr h="304775">
                <a:tc>
                  <a:txBody>
                    <a:bodyPr/>
                    <a:lstStyle/>
                    <a:p>
                      <a:pPr indent="0" lvl="0" marL="0" rtl="0" algn="ctr">
                        <a:spcBef>
                          <a:spcPts val="0"/>
                        </a:spcBef>
                        <a:spcAft>
                          <a:spcPts val="0"/>
                        </a:spcAft>
                        <a:buNone/>
                      </a:pPr>
                      <a:r>
                        <a:rPr lang="en-GB" sz="800"/>
                        <a:t>5</a:t>
                      </a:r>
                      <a:endParaRPr sz="800"/>
                    </a:p>
                  </a:txBody>
                  <a:tcPr marT="91425" marB="91425" marR="91425" marL="91425"/>
                </a:tc>
                <a:tc>
                  <a:txBody>
                    <a:bodyPr/>
                    <a:lstStyle/>
                    <a:p>
                      <a:pPr indent="0" lvl="0" marL="0" rtl="0" algn="ctr">
                        <a:spcBef>
                          <a:spcPts val="0"/>
                        </a:spcBef>
                        <a:spcAft>
                          <a:spcPts val="0"/>
                        </a:spcAft>
                        <a:buNone/>
                      </a:pPr>
                      <a:r>
                        <a:rPr lang="en-GB" sz="800"/>
                        <a:t>Objectives</a:t>
                      </a:r>
                      <a:endParaRPr sz="800"/>
                    </a:p>
                  </a:txBody>
                  <a:tcPr marT="91425" marB="91425" marR="91425" marL="91425"/>
                </a:tc>
                <a:tc>
                  <a:txBody>
                    <a:bodyPr/>
                    <a:lstStyle/>
                    <a:p>
                      <a:pPr indent="0" lvl="0" marL="0" rtl="0" algn="ctr">
                        <a:spcBef>
                          <a:spcPts val="0"/>
                        </a:spcBef>
                        <a:spcAft>
                          <a:spcPts val="0"/>
                        </a:spcAft>
                        <a:buNone/>
                      </a:pPr>
                      <a:r>
                        <a:rPr lang="en-GB" sz="800"/>
                        <a:t>10</a:t>
                      </a:r>
                      <a:endParaRPr sz="800"/>
                    </a:p>
                  </a:txBody>
                  <a:tcPr marT="91425" marB="91425" marR="91425" marL="91425"/>
                </a:tc>
              </a:tr>
              <a:tr h="304775">
                <a:tc>
                  <a:txBody>
                    <a:bodyPr/>
                    <a:lstStyle/>
                    <a:p>
                      <a:pPr indent="0" lvl="0" marL="0" rtl="0" algn="ctr">
                        <a:spcBef>
                          <a:spcPts val="0"/>
                        </a:spcBef>
                        <a:spcAft>
                          <a:spcPts val="0"/>
                        </a:spcAft>
                        <a:buNone/>
                      </a:pPr>
                      <a:r>
                        <a:rPr lang="en-GB" sz="800"/>
                        <a:t>6</a:t>
                      </a:r>
                      <a:endParaRPr sz="800"/>
                    </a:p>
                  </a:txBody>
                  <a:tcPr marT="91425" marB="91425" marR="91425" marL="91425"/>
                </a:tc>
                <a:tc>
                  <a:txBody>
                    <a:bodyPr/>
                    <a:lstStyle/>
                    <a:p>
                      <a:pPr indent="0" lvl="0" marL="0" rtl="0" algn="ctr">
                        <a:spcBef>
                          <a:spcPts val="0"/>
                        </a:spcBef>
                        <a:spcAft>
                          <a:spcPts val="0"/>
                        </a:spcAft>
                        <a:buNone/>
                      </a:pPr>
                      <a:r>
                        <a:rPr lang="en-GB" sz="800"/>
                        <a:t>Methodology</a:t>
                      </a:r>
                      <a:endParaRPr sz="800"/>
                    </a:p>
                  </a:txBody>
                  <a:tcPr marT="91425" marB="91425" marR="91425" marL="91425"/>
                </a:tc>
                <a:tc>
                  <a:txBody>
                    <a:bodyPr/>
                    <a:lstStyle/>
                    <a:p>
                      <a:pPr indent="0" lvl="0" marL="0" rtl="0" algn="ctr">
                        <a:spcBef>
                          <a:spcPts val="0"/>
                        </a:spcBef>
                        <a:spcAft>
                          <a:spcPts val="0"/>
                        </a:spcAft>
                        <a:buNone/>
                      </a:pPr>
                      <a:r>
                        <a:rPr lang="en-GB" sz="800"/>
                        <a:t>11</a:t>
                      </a:r>
                      <a:endParaRPr sz="800"/>
                    </a:p>
                  </a:txBody>
                  <a:tcPr marT="91425" marB="91425" marR="91425" marL="91425"/>
                </a:tc>
              </a:tr>
              <a:tr h="304775">
                <a:tc>
                  <a:txBody>
                    <a:bodyPr/>
                    <a:lstStyle/>
                    <a:p>
                      <a:pPr indent="0" lvl="0" marL="0" rtl="0" algn="ctr">
                        <a:spcBef>
                          <a:spcPts val="0"/>
                        </a:spcBef>
                        <a:spcAft>
                          <a:spcPts val="0"/>
                        </a:spcAft>
                        <a:buNone/>
                      </a:pPr>
                      <a:r>
                        <a:rPr lang="en-GB" sz="800"/>
                        <a:t>7</a:t>
                      </a:r>
                      <a:endParaRPr sz="800"/>
                    </a:p>
                  </a:txBody>
                  <a:tcPr marT="91425" marB="91425" marR="91425" marL="91425"/>
                </a:tc>
                <a:tc>
                  <a:txBody>
                    <a:bodyPr/>
                    <a:lstStyle/>
                    <a:p>
                      <a:pPr indent="0" lvl="0" marL="0" rtl="0" algn="ctr">
                        <a:spcBef>
                          <a:spcPts val="0"/>
                        </a:spcBef>
                        <a:spcAft>
                          <a:spcPts val="0"/>
                        </a:spcAft>
                        <a:buNone/>
                      </a:pPr>
                      <a:r>
                        <a:rPr lang="en-GB" sz="800"/>
                        <a:t>Result</a:t>
                      </a:r>
                      <a:endParaRPr sz="800"/>
                    </a:p>
                  </a:txBody>
                  <a:tcPr marT="91425" marB="91425" marR="91425" marL="91425"/>
                </a:tc>
                <a:tc>
                  <a:txBody>
                    <a:bodyPr/>
                    <a:lstStyle/>
                    <a:p>
                      <a:pPr indent="0" lvl="0" marL="0" rtl="0" algn="ctr">
                        <a:spcBef>
                          <a:spcPts val="0"/>
                        </a:spcBef>
                        <a:spcAft>
                          <a:spcPts val="0"/>
                        </a:spcAft>
                        <a:buNone/>
                      </a:pPr>
                      <a:r>
                        <a:rPr lang="en-GB" sz="800"/>
                        <a:t>34</a:t>
                      </a:r>
                      <a:endParaRPr sz="800"/>
                    </a:p>
                  </a:txBody>
                  <a:tcPr marT="91425" marB="91425" marR="91425" marL="91425"/>
                </a:tc>
              </a:tr>
              <a:tr h="304775">
                <a:tc>
                  <a:txBody>
                    <a:bodyPr/>
                    <a:lstStyle/>
                    <a:p>
                      <a:pPr indent="0" lvl="0" marL="0" rtl="0" algn="ctr">
                        <a:spcBef>
                          <a:spcPts val="0"/>
                        </a:spcBef>
                        <a:spcAft>
                          <a:spcPts val="0"/>
                        </a:spcAft>
                        <a:buNone/>
                      </a:pPr>
                      <a:r>
                        <a:rPr lang="en-GB" sz="800"/>
                        <a:t>8</a:t>
                      </a:r>
                      <a:endParaRPr sz="800"/>
                    </a:p>
                  </a:txBody>
                  <a:tcPr marT="91425" marB="91425" marR="91425" marL="91425"/>
                </a:tc>
                <a:tc>
                  <a:txBody>
                    <a:bodyPr/>
                    <a:lstStyle/>
                    <a:p>
                      <a:pPr indent="0" lvl="0" marL="0" rtl="0" algn="ctr">
                        <a:spcBef>
                          <a:spcPts val="0"/>
                        </a:spcBef>
                        <a:spcAft>
                          <a:spcPts val="0"/>
                        </a:spcAft>
                        <a:buNone/>
                      </a:pPr>
                      <a:r>
                        <a:rPr lang="en-GB" sz="800"/>
                        <a:t>Conclusion</a:t>
                      </a:r>
                      <a:endParaRPr sz="800"/>
                    </a:p>
                  </a:txBody>
                  <a:tcPr marT="91425" marB="91425" marR="91425" marL="91425"/>
                </a:tc>
                <a:tc>
                  <a:txBody>
                    <a:bodyPr/>
                    <a:lstStyle/>
                    <a:p>
                      <a:pPr indent="0" lvl="0" marL="0" rtl="0" algn="ctr">
                        <a:spcBef>
                          <a:spcPts val="0"/>
                        </a:spcBef>
                        <a:spcAft>
                          <a:spcPts val="0"/>
                        </a:spcAft>
                        <a:buNone/>
                      </a:pPr>
                      <a:r>
                        <a:rPr lang="en-GB" sz="800"/>
                        <a:t>44</a:t>
                      </a:r>
                      <a:endParaRPr sz="800"/>
                    </a:p>
                  </a:txBody>
                  <a:tcPr marT="91425" marB="91425" marR="91425" marL="91425"/>
                </a:tc>
              </a:tr>
              <a:tr h="304775">
                <a:tc>
                  <a:txBody>
                    <a:bodyPr/>
                    <a:lstStyle/>
                    <a:p>
                      <a:pPr indent="0" lvl="0" marL="0" rtl="0" algn="ctr">
                        <a:spcBef>
                          <a:spcPts val="0"/>
                        </a:spcBef>
                        <a:spcAft>
                          <a:spcPts val="0"/>
                        </a:spcAft>
                        <a:buNone/>
                      </a:pPr>
                      <a:r>
                        <a:rPr lang="en-GB" sz="800"/>
                        <a:t>9</a:t>
                      </a:r>
                      <a:endParaRPr sz="800"/>
                    </a:p>
                  </a:txBody>
                  <a:tcPr marT="91425" marB="91425" marR="91425" marL="91425"/>
                </a:tc>
                <a:tc>
                  <a:txBody>
                    <a:bodyPr/>
                    <a:lstStyle/>
                    <a:p>
                      <a:pPr indent="0" lvl="0" marL="0" rtl="0" algn="ctr">
                        <a:spcBef>
                          <a:spcPts val="0"/>
                        </a:spcBef>
                        <a:spcAft>
                          <a:spcPts val="0"/>
                        </a:spcAft>
                        <a:buNone/>
                      </a:pPr>
                      <a:r>
                        <a:rPr lang="en-GB" sz="800"/>
                        <a:t>Novelty</a:t>
                      </a:r>
                      <a:endParaRPr sz="800"/>
                    </a:p>
                  </a:txBody>
                  <a:tcPr marT="91425" marB="91425" marR="91425" marL="91425"/>
                </a:tc>
                <a:tc>
                  <a:txBody>
                    <a:bodyPr/>
                    <a:lstStyle/>
                    <a:p>
                      <a:pPr indent="0" lvl="0" marL="0" rtl="0" algn="ctr">
                        <a:spcBef>
                          <a:spcPts val="0"/>
                        </a:spcBef>
                        <a:spcAft>
                          <a:spcPts val="0"/>
                        </a:spcAft>
                        <a:buNone/>
                      </a:pPr>
                      <a:r>
                        <a:rPr lang="en-GB" sz="800"/>
                        <a:t>46</a:t>
                      </a:r>
                      <a:endParaRPr sz="800"/>
                    </a:p>
                  </a:txBody>
                  <a:tcPr marT="91425" marB="91425" marR="91425" marL="91425"/>
                </a:tc>
              </a:tr>
              <a:tr h="304775">
                <a:tc>
                  <a:txBody>
                    <a:bodyPr/>
                    <a:lstStyle/>
                    <a:p>
                      <a:pPr indent="0" lvl="0" marL="0" rtl="0" algn="ctr">
                        <a:spcBef>
                          <a:spcPts val="0"/>
                        </a:spcBef>
                        <a:spcAft>
                          <a:spcPts val="0"/>
                        </a:spcAft>
                        <a:buNone/>
                      </a:pPr>
                      <a:r>
                        <a:rPr lang="en-GB" sz="800"/>
                        <a:t>10</a:t>
                      </a:r>
                      <a:endParaRPr sz="800"/>
                    </a:p>
                  </a:txBody>
                  <a:tcPr marT="91425" marB="91425" marR="91425" marL="91425"/>
                </a:tc>
                <a:tc>
                  <a:txBody>
                    <a:bodyPr/>
                    <a:lstStyle/>
                    <a:p>
                      <a:pPr indent="0" lvl="0" marL="0" rtl="0" algn="ctr">
                        <a:spcBef>
                          <a:spcPts val="0"/>
                        </a:spcBef>
                        <a:spcAft>
                          <a:spcPts val="0"/>
                        </a:spcAft>
                        <a:buNone/>
                      </a:pPr>
                      <a:r>
                        <a:rPr lang="en-GB" sz="800"/>
                        <a:t>Individual Contribution</a:t>
                      </a:r>
                      <a:endParaRPr sz="800"/>
                    </a:p>
                  </a:txBody>
                  <a:tcPr marT="91425" marB="91425" marR="91425" marL="91425"/>
                </a:tc>
                <a:tc>
                  <a:txBody>
                    <a:bodyPr/>
                    <a:lstStyle/>
                    <a:p>
                      <a:pPr indent="0" lvl="0" marL="0" rtl="0" algn="ctr">
                        <a:spcBef>
                          <a:spcPts val="0"/>
                        </a:spcBef>
                        <a:spcAft>
                          <a:spcPts val="0"/>
                        </a:spcAft>
                        <a:buNone/>
                      </a:pPr>
                      <a:r>
                        <a:rPr lang="en-GB" sz="800"/>
                        <a:t>47</a:t>
                      </a:r>
                      <a:endParaRPr sz="800"/>
                    </a:p>
                  </a:txBody>
                  <a:tcPr marT="91425" marB="91425" marR="91425" marL="91425"/>
                </a:tc>
              </a:tr>
              <a:tr h="304775">
                <a:tc>
                  <a:txBody>
                    <a:bodyPr/>
                    <a:lstStyle/>
                    <a:p>
                      <a:pPr indent="0" lvl="0" marL="0" rtl="0" algn="ctr">
                        <a:spcBef>
                          <a:spcPts val="0"/>
                        </a:spcBef>
                        <a:spcAft>
                          <a:spcPts val="0"/>
                        </a:spcAft>
                        <a:buNone/>
                      </a:pPr>
                      <a:r>
                        <a:rPr lang="en-GB" sz="800"/>
                        <a:t>11</a:t>
                      </a:r>
                      <a:endParaRPr sz="800"/>
                    </a:p>
                  </a:txBody>
                  <a:tcPr marT="91425" marB="91425" marR="91425" marL="91425"/>
                </a:tc>
                <a:tc>
                  <a:txBody>
                    <a:bodyPr/>
                    <a:lstStyle/>
                    <a:p>
                      <a:pPr indent="0" lvl="0" marL="0" rtl="0" algn="ctr">
                        <a:spcBef>
                          <a:spcPts val="0"/>
                        </a:spcBef>
                        <a:spcAft>
                          <a:spcPts val="0"/>
                        </a:spcAft>
                        <a:buNone/>
                      </a:pPr>
                      <a:r>
                        <a:rPr lang="en-GB" sz="800"/>
                        <a:t>Timeline</a:t>
                      </a:r>
                      <a:endParaRPr sz="800"/>
                    </a:p>
                  </a:txBody>
                  <a:tcPr marT="91425" marB="91425" marR="91425" marL="91425"/>
                </a:tc>
                <a:tc>
                  <a:txBody>
                    <a:bodyPr/>
                    <a:lstStyle/>
                    <a:p>
                      <a:pPr indent="0" lvl="0" marL="0" rtl="0" algn="ctr">
                        <a:spcBef>
                          <a:spcPts val="0"/>
                        </a:spcBef>
                        <a:spcAft>
                          <a:spcPts val="0"/>
                        </a:spcAft>
                        <a:buNone/>
                      </a:pPr>
                      <a:r>
                        <a:rPr lang="en-GB" sz="800"/>
                        <a:t>48</a:t>
                      </a:r>
                      <a:endParaRPr sz="800"/>
                    </a:p>
                  </a:txBody>
                  <a:tcPr marT="91425" marB="91425" marR="91425" marL="91425"/>
                </a:tc>
              </a:tr>
              <a:tr h="304775">
                <a:tc>
                  <a:txBody>
                    <a:bodyPr/>
                    <a:lstStyle/>
                    <a:p>
                      <a:pPr indent="0" lvl="0" marL="0" rtl="0" algn="ctr">
                        <a:spcBef>
                          <a:spcPts val="0"/>
                        </a:spcBef>
                        <a:spcAft>
                          <a:spcPts val="0"/>
                        </a:spcAft>
                        <a:buNone/>
                      </a:pPr>
                      <a:r>
                        <a:rPr lang="en-GB" sz="800"/>
                        <a:t>12</a:t>
                      </a:r>
                      <a:endParaRPr sz="800"/>
                    </a:p>
                  </a:txBody>
                  <a:tcPr marT="91425" marB="91425" marR="91425" marL="91425"/>
                </a:tc>
                <a:tc>
                  <a:txBody>
                    <a:bodyPr/>
                    <a:lstStyle/>
                    <a:p>
                      <a:pPr indent="0" lvl="0" marL="0" rtl="0" algn="ctr">
                        <a:spcBef>
                          <a:spcPts val="0"/>
                        </a:spcBef>
                        <a:spcAft>
                          <a:spcPts val="0"/>
                        </a:spcAft>
                        <a:buNone/>
                      </a:pPr>
                      <a:r>
                        <a:rPr lang="en-GB" sz="800"/>
                        <a:t>References</a:t>
                      </a:r>
                      <a:endParaRPr sz="800"/>
                    </a:p>
                  </a:txBody>
                  <a:tcPr marT="91425" marB="91425" marR="91425" marL="91425"/>
                </a:tc>
                <a:tc>
                  <a:txBody>
                    <a:bodyPr/>
                    <a:lstStyle/>
                    <a:p>
                      <a:pPr indent="0" lvl="0" marL="0" rtl="0" algn="ctr">
                        <a:spcBef>
                          <a:spcPts val="0"/>
                        </a:spcBef>
                        <a:spcAft>
                          <a:spcPts val="0"/>
                        </a:spcAft>
                        <a:buNone/>
                      </a:pPr>
                      <a:r>
                        <a:rPr lang="en-GB" sz="800"/>
                        <a:t>49</a:t>
                      </a:r>
                      <a:endParaRPr sz="800"/>
                    </a:p>
                  </a:txBody>
                  <a:tcPr marT="91425" marB="91425" marR="91425" marL="91425"/>
                </a:tc>
              </a:tr>
            </a:tbl>
          </a:graphicData>
        </a:graphic>
      </p:graphicFrame>
      <p:sp>
        <p:nvSpPr>
          <p:cNvPr id="140" name="Google Shape;140;p28"/>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00"/>
              <a:t>FINE TUNING</a:t>
            </a:r>
            <a:endParaRPr b="1" sz="2500"/>
          </a:p>
        </p:txBody>
      </p:sp>
      <p:pic>
        <p:nvPicPr>
          <p:cNvPr descr="pes logo.png" id="888" name="Google Shape;888;p55"/>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889" name="Google Shape;889;p55"/>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890" name="Google Shape;890;p55"/>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91" name="Google Shape;891;p55"/>
          <p:cNvSpPr txBox="1"/>
          <p:nvPr/>
        </p:nvSpPr>
        <p:spPr>
          <a:xfrm>
            <a:off x="484875" y="1143000"/>
            <a:ext cx="20574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Early stopping</a:t>
            </a:r>
            <a:endParaRPr/>
          </a:p>
        </p:txBody>
      </p:sp>
      <p:pic>
        <p:nvPicPr>
          <p:cNvPr id="892" name="Google Shape;892;p55"/>
          <p:cNvPicPr preferRelativeResize="0"/>
          <p:nvPr/>
        </p:nvPicPr>
        <p:blipFill>
          <a:blip r:embed="rId5">
            <a:alphaModFix/>
          </a:blip>
          <a:stretch>
            <a:fillRect/>
          </a:stretch>
        </p:blipFill>
        <p:spPr>
          <a:xfrm>
            <a:off x="4950375" y="1380900"/>
            <a:ext cx="3590925" cy="2447925"/>
          </a:xfrm>
          <a:prstGeom prst="rect">
            <a:avLst/>
          </a:prstGeom>
          <a:noFill/>
          <a:ln>
            <a:noFill/>
          </a:ln>
        </p:spPr>
      </p:pic>
      <p:sp>
        <p:nvSpPr>
          <p:cNvPr id="893" name="Google Shape;893;p55"/>
          <p:cNvSpPr txBox="1"/>
          <p:nvPr/>
        </p:nvSpPr>
        <p:spPr>
          <a:xfrm>
            <a:off x="732375" y="1567575"/>
            <a:ext cx="3784200" cy="2576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highlight>
                  <a:schemeClr val="lt1"/>
                </a:highlight>
                <a:latin typeface="Calibri"/>
                <a:ea typeface="Calibri"/>
                <a:cs typeface="Calibri"/>
                <a:sym typeface="Calibri"/>
              </a:rPr>
              <a:t>Too many epochs can lead to overfitting of the training dataset, whereas too few may result in an underfit model.</a:t>
            </a:r>
            <a:endParaRPr>
              <a:solidFill>
                <a:schemeClr val="dk1"/>
              </a:solidFill>
              <a:highlight>
                <a:schemeClr val="lt1"/>
              </a:highlight>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highlight>
                  <a:schemeClr val="lt1"/>
                </a:highlight>
                <a:latin typeface="Calibri"/>
                <a:ea typeface="Calibri"/>
                <a:cs typeface="Calibri"/>
                <a:sym typeface="Calibri"/>
              </a:rPr>
              <a:t>Early stopping is a method that allows to specify an arbitrary large number of training epochs and stop training once the model performance stops improving on a hold out validation dataset.</a:t>
            </a:r>
            <a:endParaRPr>
              <a:latin typeface="Calibri"/>
              <a:ea typeface="Calibri"/>
              <a:cs typeface="Calibri"/>
              <a:sym typeface="Calibri"/>
            </a:endParaRPr>
          </a:p>
        </p:txBody>
      </p:sp>
      <p:sp>
        <p:nvSpPr>
          <p:cNvPr id="894" name="Google Shape;894;p55"/>
          <p:cNvSpPr txBox="1"/>
          <p:nvPr/>
        </p:nvSpPr>
        <p:spPr>
          <a:xfrm>
            <a:off x="5472438" y="3630075"/>
            <a:ext cx="3000000" cy="51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Figure 8: Illustration of early stopping</a:t>
            </a:r>
            <a:endParaRPr sz="1300">
              <a:solidFill>
                <a:schemeClr val="dk1"/>
              </a:solidFill>
              <a:latin typeface="Open Sans"/>
              <a:ea typeface="Open Sans"/>
              <a:cs typeface="Open Sans"/>
              <a:sym typeface="Open Sans"/>
            </a:endParaRPr>
          </a:p>
        </p:txBody>
      </p:sp>
      <p:sp>
        <p:nvSpPr>
          <p:cNvPr id="895" name="Google Shape;895;p55"/>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896" name="Google Shape;896;p55"/>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Training</a:t>
            </a:r>
            <a:endParaRPr b="1"/>
          </a:p>
        </p:txBody>
      </p:sp>
      <p:pic>
        <p:nvPicPr>
          <p:cNvPr descr="pes logo.png" id="902" name="Google Shape;902;p56"/>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903" name="Google Shape;903;p56"/>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904" name="Google Shape;904;p56"/>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905" name="Google Shape;905;p56"/>
          <p:cNvPicPr preferRelativeResize="0"/>
          <p:nvPr/>
        </p:nvPicPr>
        <p:blipFill>
          <a:blip r:embed="rId5">
            <a:alphaModFix/>
          </a:blip>
          <a:stretch>
            <a:fillRect/>
          </a:stretch>
        </p:blipFill>
        <p:spPr>
          <a:xfrm>
            <a:off x="707675" y="1636000"/>
            <a:ext cx="4389250" cy="2314575"/>
          </a:xfrm>
          <a:prstGeom prst="rect">
            <a:avLst/>
          </a:prstGeom>
          <a:noFill/>
          <a:ln>
            <a:noFill/>
          </a:ln>
        </p:spPr>
      </p:pic>
      <p:sp>
        <p:nvSpPr>
          <p:cNvPr id="906" name="Google Shape;906;p56"/>
          <p:cNvSpPr txBox="1"/>
          <p:nvPr/>
        </p:nvSpPr>
        <p:spPr>
          <a:xfrm>
            <a:off x="5665875" y="1439650"/>
            <a:ext cx="28221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en-GB" sz="1300">
                <a:solidFill>
                  <a:schemeClr val="dk1"/>
                </a:solidFill>
                <a:latin typeface="Calibri"/>
                <a:ea typeface="Calibri"/>
                <a:cs typeface="Calibri"/>
                <a:sym typeface="Calibri"/>
              </a:rPr>
              <a:t> From 288 data samples, 230 are used for training and rest 58 are used for testing. The model was initially trained on 230  with 300 epochs, after which the early stopping was implemented such that training loss never goes below validation loss.</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
        <p:nvSpPr>
          <p:cNvPr id="907" name="Google Shape;907;p56"/>
          <p:cNvSpPr txBox="1"/>
          <p:nvPr/>
        </p:nvSpPr>
        <p:spPr>
          <a:xfrm>
            <a:off x="1572000" y="395057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Figure 9: Training phase</a:t>
            </a:r>
            <a:endParaRPr/>
          </a:p>
        </p:txBody>
      </p:sp>
      <p:sp>
        <p:nvSpPr>
          <p:cNvPr id="908" name="Google Shape;908;p56"/>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909" name="Google Shape;909;p56"/>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WORKFLOW </a:t>
            </a:r>
            <a:endParaRPr b="1" sz="2500"/>
          </a:p>
          <a:p>
            <a:pPr indent="0" lvl="0" marL="0" rtl="0" algn="ctr">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915" name="Google Shape;915;p57"/>
          <p:cNvSpPr txBox="1"/>
          <p:nvPr>
            <p:ph idx="1" type="body"/>
          </p:nvPr>
        </p:nvSpPr>
        <p:spPr>
          <a:xfrm>
            <a:off x="311700" y="11190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sp>
        <p:nvSpPr>
          <p:cNvPr id="916" name="Google Shape;916;p57"/>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917" name="Google Shape;917;p57"/>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918" name="Google Shape;918;p57"/>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919" name="Google Shape;919;p57"/>
          <p:cNvSpPr/>
          <p:nvPr/>
        </p:nvSpPr>
        <p:spPr>
          <a:xfrm>
            <a:off x="951025" y="1484463"/>
            <a:ext cx="1199700" cy="561600"/>
          </a:xfrm>
          <a:prstGeom prst="rect">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txBox="1"/>
          <p:nvPr/>
        </p:nvSpPr>
        <p:spPr>
          <a:xfrm>
            <a:off x="934875" y="1498150"/>
            <a:ext cx="11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Extracting the data </a:t>
            </a:r>
            <a:endParaRPr b="1">
              <a:latin typeface="Calibri"/>
              <a:ea typeface="Calibri"/>
              <a:cs typeface="Calibri"/>
              <a:sym typeface="Calibri"/>
            </a:endParaRPr>
          </a:p>
        </p:txBody>
      </p:sp>
      <p:sp>
        <p:nvSpPr>
          <p:cNvPr id="921" name="Google Shape;921;p57"/>
          <p:cNvSpPr/>
          <p:nvPr/>
        </p:nvSpPr>
        <p:spPr>
          <a:xfrm>
            <a:off x="2527225" y="1478925"/>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
          <p:cNvSpPr txBox="1"/>
          <p:nvPr/>
        </p:nvSpPr>
        <p:spPr>
          <a:xfrm>
            <a:off x="2589638" y="1478936"/>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Find the events</a:t>
            </a:r>
            <a:endParaRPr b="1">
              <a:latin typeface="Calibri"/>
              <a:ea typeface="Calibri"/>
              <a:cs typeface="Calibri"/>
              <a:sym typeface="Calibri"/>
            </a:endParaRPr>
          </a:p>
        </p:txBody>
      </p:sp>
      <p:sp>
        <p:nvSpPr>
          <p:cNvPr id="923" name="Google Shape;923;p57"/>
          <p:cNvSpPr/>
          <p:nvPr/>
        </p:nvSpPr>
        <p:spPr>
          <a:xfrm>
            <a:off x="4000500" y="148390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7"/>
          <p:cNvSpPr txBox="1"/>
          <p:nvPr/>
        </p:nvSpPr>
        <p:spPr>
          <a:xfrm>
            <a:off x="4040563" y="1470363"/>
            <a:ext cx="10629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Bandpass filter</a:t>
            </a:r>
            <a:endParaRPr b="1">
              <a:latin typeface="Calibri"/>
              <a:ea typeface="Calibri"/>
              <a:cs typeface="Calibri"/>
              <a:sym typeface="Calibri"/>
            </a:endParaRPr>
          </a:p>
        </p:txBody>
      </p:sp>
      <p:sp>
        <p:nvSpPr>
          <p:cNvPr id="925" name="Google Shape;925;p57"/>
          <p:cNvSpPr/>
          <p:nvPr/>
        </p:nvSpPr>
        <p:spPr>
          <a:xfrm>
            <a:off x="5537100" y="1498150"/>
            <a:ext cx="11430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7"/>
          <p:cNvSpPr txBox="1"/>
          <p:nvPr/>
        </p:nvSpPr>
        <p:spPr>
          <a:xfrm>
            <a:off x="5451300" y="1498150"/>
            <a:ext cx="1314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Removing bad channels</a:t>
            </a:r>
            <a:endParaRPr b="1">
              <a:latin typeface="Calibri"/>
              <a:ea typeface="Calibri"/>
              <a:cs typeface="Calibri"/>
              <a:sym typeface="Calibri"/>
            </a:endParaRPr>
          </a:p>
        </p:txBody>
      </p:sp>
      <p:sp>
        <p:nvSpPr>
          <p:cNvPr id="927" name="Google Shape;927;p57"/>
          <p:cNvSpPr/>
          <p:nvPr/>
        </p:nvSpPr>
        <p:spPr>
          <a:xfrm>
            <a:off x="7150200" y="1723925"/>
            <a:ext cx="1314600" cy="572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7"/>
          <p:cNvSpPr txBox="1"/>
          <p:nvPr/>
        </p:nvSpPr>
        <p:spPr>
          <a:xfrm>
            <a:off x="7073700" y="1729463"/>
            <a:ext cx="1467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Plotting desired epochs</a:t>
            </a:r>
            <a:endParaRPr b="1">
              <a:latin typeface="Calibri"/>
              <a:ea typeface="Calibri"/>
              <a:cs typeface="Calibri"/>
              <a:sym typeface="Calibri"/>
            </a:endParaRPr>
          </a:p>
        </p:txBody>
      </p:sp>
      <p:sp>
        <p:nvSpPr>
          <p:cNvPr id="929" name="Google Shape;929;p57"/>
          <p:cNvSpPr/>
          <p:nvPr/>
        </p:nvSpPr>
        <p:spPr>
          <a:xfrm>
            <a:off x="7159800" y="265785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7"/>
          <p:cNvSpPr txBox="1"/>
          <p:nvPr/>
        </p:nvSpPr>
        <p:spPr>
          <a:xfrm>
            <a:off x="7159800" y="2708825"/>
            <a:ext cx="13146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Renaming the labels</a:t>
            </a:r>
            <a:endParaRPr b="1">
              <a:latin typeface="Calibri"/>
              <a:ea typeface="Calibri"/>
              <a:cs typeface="Calibri"/>
              <a:sym typeface="Calibri"/>
            </a:endParaRPr>
          </a:p>
        </p:txBody>
      </p:sp>
      <p:sp>
        <p:nvSpPr>
          <p:cNvPr id="931" name="Google Shape;931;p57"/>
          <p:cNvSpPr/>
          <p:nvPr/>
        </p:nvSpPr>
        <p:spPr>
          <a:xfrm>
            <a:off x="5645100"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txBox="1"/>
          <p:nvPr/>
        </p:nvSpPr>
        <p:spPr>
          <a:xfrm>
            <a:off x="5568588" y="3388688"/>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Wavelet packet decomposition</a:t>
            </a:r>
            <a:endParaRPr b="1">
              <a:latin typeface="Calibri"/>
              <a:ea typeface="Calibri"/>
              <a:cs typeface="Calibri"/>
              <a:sym typeface="Calibri"/>
            </a:endParaRPr>
          </a:p>
        </p:txBody>
      </p:sp>
      <p:sp>
        <p:nvSpPr>
          <p:cNvPr id="933" name="Google Shape;933;p57"/>
          <p:cNvSpPr/>
          <p:nvPr/>
        </p:nvSpPr>
        <p:spPr>
          <a:xfrm>
            <a:off x="4194775" y="3425600"/>
            <a:ext cx="11430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nvSpPr>
        <p:spPr>
          <a:xfrm>
            <a:off x="4257225" y="3425597"/>
            <a:ext cx="10182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Model build</a:t>
            </a:r>
            <a:endParaRPr b="1">
              <a:latin typeface="Calibri"/>
              <a:ea typeface="Calibri"/>
              <a:cs typeface="Calibri"/>
              <a:sym typeface="Calibri"/>
            </a:endParaRPr>
          </a:p>
        </p:txBody>
      </p:sp>
      <p:sp>
        <p:nvSpPr>
          <p:cNvPr id="935" name="Google Shape;935;p57"/>
          <p:cNvSpPr/>
          <p:nvPr/>
        </p:nvSpPr>
        <p:spPr>
          <a:xfrm>
            <a:off x="2495425" y="3425600"/>
            <a:ext cx="1314600" cy="6636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txBox="1"/>
          <p:nvPr/>
        </p:nvSpPr>
        <p:spPr>
          <a:xfrm>
            <a:off x="2552788" y="3425600"/>
            <a:ext cx="1199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10 fold cross validation</a:t>
            </a:r>
            <a:endParaRPr b="1">
              <a:latin typeface="Calibri"/>
              <a:ea typeface="Calibri"/>
              <a:cs typeface="Calibri"/>
              <a:sym typeface="Calibri"/>
            </a:endParaRPr>
          </a:p>
        </p:txBody>
      </p:sp>
      <p:sp>
        <p:nvSpPr>
          <p:cNvPr id="937" name="Google Shape;937;p57"/>
          <p:cNvSpPr/>
          <p:nvPr/>
        </p:nvSpPr>
        <p:spPr>
          <a:xfrm>
            <a:off x="973375" y="3425600"/>
            <a:ext cx="1199700" cy="663600"/>
          </a:xfrm>
          <a:prstGeom prst="rect">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nvSpPr>
        <p:spPr>
          <a:xfrm>
            <a:off x="1144675" y="3507950"/>
            <a:ext cx="8571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Calibri"/>
                <a:ea typeface="Calibri"/>
                <a:cs typeface="Calibri"/>
                <a:sym typeface="Calibri"/>
              </a:rPr>
              <a:t>Metrics</a:t>
            </a:r>
            <a:endParaRPr b="1">
              <a:solidFill>
                <a:srgbClr val="FFFFFF"/>
              </a:solidFill>
              <a:latin typeface="Calibri"/>
              <a:ea typeface="Calibri"/>
              <a:cs typeface="Calibri"/>
              <a:sym typeface="Calibri"/>
            </a:endParaRPr>
          </a:p>
        </p:txBody>
      </p:sp>
      <p:cxnSp>
        <p:nvCxnSpPr>
          <p:cNvPr id="939" name="Google Shape;939;p57"/>
          <p:cNvCxnSpPr>
            <a:stCxn id="920" idx="3"/>
            <a:endCxn id="921" idx="1"/>
          </p:cNvCxnSpPr>
          <p:nvPr/>
        </p:nvCxnSpPr>
        <p:spPr>
          <a:xfrm flipH="1" rot="10800000">
            <a:off x="2134575" y="1765300"/>
            <a:ext cx="392700" cy="19200"/>
          </a:xfrm>
          <a:prstGeom prst="straightConnector1">
            <a:avLst/>
          </a:prstGeom>
          <a:noFill/>
          <a:ln cap="flat" cmpd="sng" w="9525">
            <a:solidFill>
              <a:schemeClr val="dk2"/>
            </a:solidFill>
            <a:prstDash val="solid"/>
            <a:round/>
            <a:headEnd len="med" w="med" type="none"/>
            <a:tailEnd len="med" w="med" type="triangle"/>
          </a:ln>
        </p:spPr>
      </p:cxnSp>
      <p:cxnSp>
        <p:nvCxnSpPr>
          <p:cNvPr id="940" name="Google Shape;940;p57"/>
          <p:cNvCxnSpPr>
            <a:stCxn id="921" idx="3"/>
            <a:endCxn id="923" idx="1"/>
          </p:cNvCxnSpPr>
          <p:nvPr/>
        </p:nvCxnSpPr>
        <p:spPr>
          <a:xfrm>
            <a:off x="3670225" y="1765275"/>
            <a:ext cx="330300" cy="5100"/>
          </a:xfrm>
          <a:prstGeom prst="straightConnector1">
            <a:avLst/>
          </a:prstGeom>
          <a:noFill/>
          <a:ln cap="flat" cmpd="sng" w="9525">
            <a:solidFill>
              <a:schemeClr val="dk2"/>
            </a:solidFill>
            <a:prstDash val="solid"/>
            <a:round/>
            <a:headEnd len="med" w="med" type="none"/>
            <a:tailEnd len="med" w="med" type="triangle"/>
          </a:ln>
        </p:spPr>
      </p:cxnSp>
      <p:cxnSp>
        <p:nvCxnSpPr>
          <p:cNvPr id="941" name="Google Shape;941;p57"/>
          <p:cNvCxnSpPr>
            <a:stCxn id="923" idx="3"/>
            <a:endCxn id="925" idx="1"/>
          </p:cNvCxnSpPr>
          <p:nvPr/>
        </p:nvCxnSpPr>
        <p:spPr>
          <a:xfrm>
            <a:off x="5143500" y="1770250"/>
            <a:ext cx="393600" cy="14400"/>
          </a:xfrm>
          <a:prstGeom prst="straightConnector1">
            <a:avLst/>
          </a:prstGeom>
          <a:noFill/>
          <a:ln cap="flat" cmpd="sng" w="9525">
            <a:solidFill>
              <a:schemeClr val="dk2"/>
            </a:solidFill>
            <a:prstDash val="solid"/>
            <a:round/>
            <a:headEnd len="med" w="med" type="none"/>
            <a:tailEnd len="med" w="med" type="triangle"/>
          </a:ln>
        </p:spPr>
      </p:cxnSp>
      <p:cxnSp>
        <p:nvCxnSpPr>
          <p:cNvPr id="942" name="Google Shape;942;p57"/>
          <p:cNvCxnSpPr>
            <a:stCxn id="925" idx="3"/>
            <a:endCxn id="927" idx="1"/>
          </p:cNvCxnSpPr>
          <p:nvPr/>
        </p:nvCxnSpPr>
        <p:spPr>
          <a:xfrm>
            <a:off x="6680100" y="1784500"/>
            <a:ext cx="470100" cy="225900"/>
          </a:xfrm>
          <a:prstGeom prst="straightConnector1">
            <a:avLst/>
          </a:prstGeom>
          <a:noFill/>
          <a:ln cap="flat" cmpd="sng" w="9525">
            <a:solidFill>
              <a:schemeClr val="dk2"/>
            </a:solidFill>
            <a:prstDash val="solid"/>
            <a:round/>
            <a:headEnd len="med" w="med" type="none"/>
            <a:tailEnd len="med" w="med" type="triangle"/>
          </a:ln>
        </p:spPr>
      </p:cxnSp>
      <p:cxnSp>
        <p:nvCxnSpPr>
          <p:cNvPr id="943" name="Google Shape;943;p57"/>
          <p:cNvCxnSpPr>
            <a:stCxn id="927" idx="2"/>
            <a:endCxn id="929" idx="0"/>
          </p:cNvCxnSpPr>
          <p:nvPr/>
        </p:nvCxnSpPr>
        <p:spPr>
          <a:xfrm>
            <a:off x="7807500" y="2296625"/>
            <a:ext cx="9600" cy="36120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57"/>
          <p:cNvCxnSpPr>
            <a:stCxn id="929" idx="2"/>
            <a:endCxn id="931" idx="3"/>
          </p:cNvCxnSpPr>
          <p:nvPr/>
        </p:nvCxnSpPr>
        <p:spPr>
          <a:xfrm flipH="1">
            <a:off x="6959700" y="3321450"/>
            <a:ext cx="857400" cy="4359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57"/>
          <p:cNvCxnSpPr>
            <a:stCxn id="931" idx="1"/>
            <a:endCxn id="933" idx="3"/>
          </p:cNvCxnSpPr>
          <p:nvPr/>
        </p:nvCxnSpPr>
        <p:spPr>
          <a:xfrm rot="10800000">
            <a:off x="5337900" y="3757400"/>
            <a:ext cx="307200" cy="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57"/>
          <p:cNvCxnSpPr>
            <a:stCxn id="933" idx="1"/>
            <a:endCxn id="935" idx="3"/>
          </p:cNvCxnSpPr>
          <p:nvPr/>
        </p:nvCxnSpPr>
        <p:spPr>
          <a:xfrm rot="10800000">
            <a:off x="3810175" y="3757400"/>
            <a:ext cx="384600" cy="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57"/>
          <p:cNvCxnSpPr>
            <a:stCxn id="935" idx="1"/>
            <a:endCxn id="937" idx="3"/>
          </p:cNvCxnSpPr>
          <p:nvPr/>
        </p:nvCxnSpPr>
        <p:spPr>
          <a:xfrm rot="10800000">
            <a:off x="2173225" y="3757400"/>
            <a:ext cx="322200" cy="0"/>
          </a:xfrm>
          <a:prstGeom prst="straightConnector1">
            <a:avLst/>
          </a:prstGeom>
          <a:noFill/>
          <a:ln cap="flat" cmpd="sng" w="9525">
            <a:solidFill>
              <a:schemeClr val="dk2"/>
            </a:solidFill>
            <a:prstDash val="solid"/>
            <a:round/>
            <a:headEnd len="med" w="med" type="none"/>
            <a:tailEnd len="med" w="med" type="triangle"/>
          </a:ln>
        </p:spPr>
      </p:cxnSp>
      <p:sp>
        <p:nvSpPr>
          <p:cNvPr id="948" name="Google Shape;948;p57"/>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949" name="Google Shape;949;p57"/>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8"/>
          <p:cNvSpPr txBox="1"/>
          <p:nvPr>
            <p:ph type="title"/>
          </p:nvPr>
        </p:nvSpPr>
        <p:spPr>
          <a:xfrm>
            <a:off x="414575" y="454575"/>
            <a:ext cx="8520600" cy="5727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Clr>
                <a:schemeClr val="dk1"/>
              </a:buClr>
              <a:buSzPts val="1100"/>
              <a:buFont typeface="Arial"/>
              <a:buNone/>
            </a:pPr>
            <a:r>
              <a:rPr b="1" lang="en-GB" sz="2500"/>
              <a:t>VALIDATION</a:t>
            </a:r>
            <a:endParaRPr b="1" sz="2500"/>
          </a:p>
          <a:p>
            <a:pPr indent="0" lvl="0" marL="0" rtl="0" algn="l">
              <a:spcBef>
                <a:spcPts val="0"/>
              </a:spcBef>
              <a:spcAft>
                <a:spcPts val="0"/>
              </a:spcAft>
              <a:buNone/>
            </a:pPr>
            <a:r>
              <a:t/>
            </a:r>
            <a:endParaRPr/>
          </a:p>
        </p:txBody>
      </p:sp>
      <p:sp>
        <p:nvSpPr>
          <p:cNvPr id="955" name="Google Shape;955;p58"/>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956" name="Google Shape;956;p58"/>
          <p:cNvPicPr preferRelativeResize="0"/>
          <p:nvPr/>
        </p:nvPicPr>
        <p:blipFill rotWithShape="1">
          <a:blip r:embed="rId3">
            <a:alphaModFix/>
          </a:blip>
          <a:srcRect b="0" l="0" r="0" t="0"/>
          <a:stretch/>
        </p:blipFill>
        <p:spPr>
          <a:xfrm>
            <a:off x="7772400" y="228600"/>
            <a:ext cx="857100" cy="857100"/>
          </a:xfrm>
          <a:prstGeom prst="rect">
            <a:avLst/>
          </a:prstGeom>
          <a:noFill/>
          <a:ln>
            <a:noFill/>
          </a:ln>
        </p:spPr>
      </p:pic>
      <p:pic>
        <p:nvPicPr>
          <p:cNvPr descr="pes logo.png" id="957" name="Google Shape;957;p58"/>
          <p:cNvPicPr preferRelativeResize="0"/>
          <p:nvPr/>
        </p:nvPicPr>
        <p:blipFill rotWithShape="1">
          <a:blip r:embed="rId4">
            <a:alphaModFix/>
          </a:blip>
          <a:srcRect b="0" l="0" r="0" t="0"/>
          <a:stretch/>
        </p:blipFill>
        <p:spPr>
          <a:xfrm>
            <a:off x="0" y="0"/>
            <a:ext cx="1143000" cy="1143000"/>
          </a:xfrm>
          <a:prstGeom prst="rect">
            <a:avLst/>
          </a:prstGeom>
          <a:noFill/>
          <a:ln>
            <a:noFill/>
          </a:ln>
        </p:spPr>
      </p:pic>
      <p:sp>
        <p:nvSpPr>
          <p:cNvPr id="958" name="Google Shape;958;p58"/>
          <p:cNvSpPr txBox="1"/>
          <p:nvPr/>
        </p:nvSpPr>
        <p:spPr>
          <a:xfrm>
            <a:off x="768700" y="1143000"/>
            <a:ext cx="7177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dk1"/>
                </a:solidFill>
                <a:latin typeface="Calibri"/>
                <a:ea typeface="Calibri"/>
                <a:cs typeface="Calibri"/>
                <a:sym typeface="Calibri"/>
              </a:rPr>
              <a:t>Fine tuning the model by varying different parameters</a:t>
            </a:r>
            <a:endParaRPr sz="1600">
              <a:solidFill>
                <a:schemeClr val="dk1"/>
              </a:solidFill>
              <a:latin typeface="Calibri"/>
              <a:ea typeface="Calibri"/>
              <a:cs typeface="Calibri"/>
              <a:sym typeface="Calibri"/>
            </a:endParaRPr>
          </a:p>
          <a:p>
            <a:pPr indent="0" lvl="0" marL="1371600" rtl="0" algn="l">
              <a:lnSpc>
                <a:spcPct val="115000"/>
              </a:lnSpc>
              <a:spcBef>
                <a:spcPts val="1600"/>
              </a:spcBef>
              <a:spcAft>
                <a:spcPts val="1600"/>
              </a:spcAft>
              <a:buNone/>
            </a:pPr>
            <a:r>
              <a:t/>
            </a:r>
            <a:endParaRPr sz="1600">
              <a:solidFill>
                <a:schemeClr val="dk1"/>
              </a:solidFill>
              <a:latin typeface="Calibri"/>
              <a:ea typeface="Calibri"/>
              <a:cs typeface="Calibri"/>
              <a:sym typeface="Calibri"/>
            </a:endParaRPr>
          </a:p>
        </p:txBody>
      </p:sp>
      <p:graphicFrame>
        <p:nvGraphicFramePr>
          <p:cNvPr id="959" name="Google Shape;959;p58"/>
          <p:cNvGraphicFramePr/>
          <p:nvPr/>
        </p:nvGraphicFramePr>
        <p:xfrm>
          <a:off x="1148125" y="1620375"/>
          <a:ext cx="3000000" cy="3000000"/>
        </p:xfrm>
        <a:graphic>
          <a:graphicData uri="http://schemas.openxmlformats.org/drawingml/2006/table">
            <a:tbl>
              <a:tblPr>
                <a:noFill/>
                <a:tableStyleId>{2C28B366-DC3E-4ED9-836C-27685F15CBF1}</a:tableStyleId>
              </a:tblPr>
              <a:tblGrid>
                <a:gridCol w="3209175"/>
                <a:gridCol w="3209175"/>
              </a:tblGrid>
              <a:tr h="378675">
                <a:tc>
                  <a:txBody>
                    <a:bodyPr/>
                    <a:lstStyle/>
                    <a:p>
                      <a:pPr indent="0" lvl="0" marL="0" rtl="0" algn="ctr">
                        <a:spcBef>
                          <a:spcPts val="0"/>
                        </a:spcBef>
                        <a:spcAft>
                          <a:spcPts val="0"/>
                        </a:spcAft>
                        <a:buNone/>
                      </a:pPr>
                      <a:r>
                        <a:rPr b="1" lang="en-GB"/>
                        <a:t>Parameters</a:t>
                      </a:r>
                      <a:endParaRPr b="1"/>
                    </a:p>
                  </a:txBody>
                  <a:tcPr marT="91425" marB="91425" marR="91425" marL="91425"/>
                </a:tc>
                <a:tc>
                  <a:txBody>
                    <a:bodyPr/>
                    <a:lstStyle/>
                    <a:p>
                      <a:pPr indent="0" lvl="0" marL="0" rtl="0" algn="ctr">
                        <a:spcBef>
                          <a:spcPts val="0"/>
                        </a:spcBef>
                        <a:spcAft>
                          <a:spcPts val="0"/>
                        </a:spcAft>
                        <a:buNone/>
                      </a:pPr>
                      <a:r>
                        <a:rPr b="1" lang="en-GB"/>
                        <a:t>Accuracy</a:t>
                      </a:r>
                      <a:endParaRPr b="1"/>
                    </a:p>
                  </a:txBody>
                  <a:tcPr marT="91425" marB="91425" marR="91425" marL="91425"/>
                </a:tc>
              </a:tr>
              <a:tr h="378675">
                <a:tc>
                  <a:txBody>
                    <a:bodyPr/>
                    <a:lstStyle/>
                    <a:p>
                      <a:pPr indent="0" lvl="0" marL="0" rtl="0" algn="l">
                        <a:spcBef>
                          <a:spcPts val="0"/>
                        </a:spcBef>
                        <a:spcAft>
                          <a:spcPts val="0"/>
                        </a:spcAft>
                        <a:buNone/>
                      </a:pPr>
                      <a:r>
                        <a:rPr lang="en-GB">
                          <a:latin typeface="Calibri"/>
                          <a:ea typeface="Calibri"/>
                          <a:cs typeface="Calibri"/>
                          <a:sym typeface="Calibri"/>
                        </a:rPr>
                        <a:t>Changing the optimizer (adam)</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68.27%</a:t>
                      </a:r>
                      <a:endParaRPr>
                        <a:latin typeface="Calibri"/>
                        <a:ea typeface="Calibri"/>
                        <a:cs typeface="Calibri"/>
                        <a:sym typeface="Calibri"/>
                      </a:endParaRPr>
                    </a:p>
                  </a:txBody>
                  <a:tcPr marT="91425" marB="91425" marR="91425" marL="91425"/>
                </a:tc>
              </a:tr>
              <a:tr h="608475">
                <a:tc>
                  <a:txBody>
                    <a:bodyPr/>
                    <a:lstStyle/>
                    <a:p>
                      <a:pPr indent="0" lvl="0" marL="0" rtl="0" algn="l">
                        <a:lnSpc>
                          <a:spcPct val="115000"/>
                        </a:lnSpc>
                        <a:spcBef>
                          <a:spcPts val="0"/>
                        </a:spcBef>
                        <a:spcAft>
                          <a:spcPts val="1600"/>
                        </a:spcAft>
                        <a:buNone/>
                      </a:pPr>
                      <a:r>
                        <a:rPr lang="en-GB">
                          <a:latin typeface="Calibri"/>
                          <a:ea typeface="Calibri"/>
                          <a:cs typeface="Calibri"/>
                          <a:sym typeface="Calibri"/>
                        </a:rPr>
                        <a:t>Changing drop out value(0.2)</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67.06%</a:t>
                      </a:r>
                      <a:endParaRPr>
                        <a:latin typeface="Calibri"/>
                        <a:ea typeface="Calibri"/>
                        <a:cs typeface="Calibri"/>
                        <a:sym typeface="Calibri"/>
                      </a:endParaRPr>
                    </a:p>
                  </a:txBody>
                  <a:tcPr marT="91425" marB="91425" marR="91425" marL="91425"/>
                </a:tc>
              </a:tr>
              <a:tr h="594600">
                <a:tc>
                  <a:txBody>
                    <a:bodyPr/>
                    <a:lstStyle/>
                    <a:p>
                      <a:pPr indent="0" lvl="0" marL="0" rtl="0" algn="l">
                        <a:spcBef>
                          <a:spcPts val="0"/>
                        </a:spcBef>
                        <a:spcAft>
                          <a:spcPts val="0"/>
                        </a:spcAft>
                        <a:buNone/>
                      </a:pPr>
                      <a:r>
                        <a:rPr lang="en-GB">
                          <a:latin typeface="Calibri"/>
                          <a:ea typeface="Calibri"/>
                          <a:cs typeface="Calibri"/>
                          <a:sym typeface="Calibri"/>
                        </a:rPr>
                        <a:t>Number of layers</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68.79% (Two hidden layers)</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67.23% (Single hidden layer)</a:t>
                      </a:r>
                      <a:endParaRPr>
                        <a:latin typeface="Calibri"/>
                        <a:ea typeface="Calibri"/>
                        <a:cs typeface="Calibri"/>
                        <a:sym typeface="Calibri"/>
                      </a:endParaRPr>
                    </a:p>
                  </a:txBody>
                  <a:tcPr marT="91425" marB="91425" marR="91425" marL="91425"/>
                </a:tc>
              </a:tr>
              <a:tr h="378675">
                <a:tc>
                  <a:txBody>
                    <a:bodyPr/>
                    <a:lstStyle/>
                    <a:p>
                      <a:pPr indent="0" lvl="0" marL="0" rtl="0" algn="l">
                        <a:spcBef>
                          <a:spcPts val="0"/>
                        </a:spcBef>
                        <a:spcAft>
                          <a:spcPts val="0"/>
                        </a:spcAft>
                        <a:buNone/>
                      </a:pPr>
                      <a:r>
                        <a:rPr lang="en-GB">
                          <a:latin typeface="Calibri"/>
                          <a:ea typeface="Calibri"/>
                          <a:cs typeface="Calibri"/>
                          <a:sym typeface="Calibri"/>
                        </a:rPr>
                        <a:t>Early stopping</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70.6%</a:t>
                      </a:r>
                      <a:endParaRPr>
                        <a:latin typeface="Calibri"/>
                        <a:ea typeface="Calibri"/>
                        <a:cs typeface="Calibri"/>
                        <a:sym typeface="Calibri"/>
                      </a:endParaRPr>
                    </a:p>
                  </a:txBody>
                  <a:tcPr marT="91425" marB="91425" marR="91425" marL="91425"/>
                </a:tc>
              </a:tr>
              <a:tr h="378675">
                <a:tc>
                  <a:txBody>
                    <a:bodyPr/>
                    <a:lstStyle/>
                    <a:p>
                      <a:pPr indent="0" lvl="0" marL="0" rtl="0" algn="l">
                        <a:spcBef>
                          <a:spcPts val="0"/>
                        </a:spcBef>
                        <a:spcAft>
                          <a:spcPts val="0"/>
                        </a:spcAft>
                        <a:buNone/>
                      </a:pPr>
                      <a:r>
                        <a:rPr lang="en-GB">
                          <a:latin typeface="Calibri"/>
                          <a:ea typeface="Calibri"/>
                          <a:cs typeface="Calibri"/>
                          <a:sym typeface="Calibri"/>
                        </a:rPr>
                        <a:t>L2 Regularisation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69.65%</a:t>
                      </a:r>
                      <a:endParaRPr>
                        <a:latin typeface="Calibri"/>
                        <a:ea typeface="Calibri"/>
                        <a:cs typeface="Calibri"/>
                        <a:sym typeface="Calibri"/>
                      </a:endParaRPr>
                    </a:p>
                  </a:txBody>
                  <a:tcPr marT="91425" marB="91425" marR="91425" marL="91425"/>
                </a:tc>
              </a:tr>
            </a:tbl>
          </a:graphicData>
        </a:graphic>
      </p:graphicFrame>
      <p:sp>
        <p:nvSpPr>
          <p:cNvPr id="960" name="Google Shape;960;p58"/>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961" name="Google Shape;961;p58"/>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9"/>
          <p:cNvSpPr txBox="1"/>
          <p:nvPr>
            <p:ph type="title"/>
          </p:nvPr>
        </p:nvSpPr>
        <p:spPr>
          <a:xfrm>
            <a:off x="311700" y="395550"/>
            <a:ext cx="85206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Clr>
                <a:schemeClr val="dk1"/>
              </a:buClr>
              <a:buSzPts val="1100"/>
              <a:buFont typeface="Arial"/>
              <a:buNone/>
            </a:pPr>
            <a:r>
              <a:rPr b="1" lang="en-GB" sz="2500"/>
              <a:t>RESULT</a:t>
            </a:r>
            <a:endParaRPr b="1" sz="2500"/>
          </a:p>
          <a:p>
            <a:pPr indent="0" lvl="0" marL="0" rtl="0" algn="l">
              <a:spcBef>
                <a:spcPts val="0"/>
              </a:spcBef>
              <a:spcAft>
                <a:spcPts val="0"/>
              </a:spcAft>
              <a:buNone/>
            </a:pPr>
            <a:r>
              <a:t/>
            </a:r>
            <a:endParaRPr/>
          </a:p>
        </p:txBody>
      </p:sp>
      <p:sp>
        <p:nvSpPr>
          <p:cNvPr id="967" name="Google Shape;967;p59"/>
          <p:cNvSpPr txBox="1"/>
          <p:nvPr/>
        </p:nvSpPr>
        <p:spPr>
          <a:xfrm>
            <a:off x="6955775" y="46722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C:\Users\rajsekar\Pictures\ECE LOGO.jpg" id="968" name="Google Shape;968;p59"/>
          <p:cNvPicPr preferRelativeResize="0"/>
          <p:nvPr/>
        </p:nvPicPr>
        <p:blipFill rotWithShape="1">
          <a:blip r:embed="rId3">
            <a:alphaModFix/>
          </a:blip>
          <a:srcRect b="0" l="0" r="0" t="0"/>
          <a:stretch/>
        </p:blipFill>
        <p:spPr>
          <a:xfrm>
            <a:off x="8042600" y="157725"/>
            <a:ext cx="857100" cy="857100"/>
          </a:xfrm>
          <a:prstGeom prst="rect">
            <a:avLst/>
          </a:prstGeom>
          <a:noFill/>
          <a:ln>
            <a:noFill/>
          </a:ln>
        </p:spPr>
      </p:pic>
      <p:pic>
        <p:nvPicPr>
          <p:cNvPr descr="pes logo.png" id="969" name="Google Shape;969;p59"/>
          <p:cNvPicPr preferRelativeResize="0"/>
          <p:nvPr/>
        </p:nvPicPr>
        <p:blipFill rotWithShape="1">
          <a:blip r:embed="rId4">
            <a:alphaModFix/>
          </a:blip>
          <a:srcRect b="0" l="0" r="0" t="0"/>
          <a:stretch/>
        </p:blipFill>
        <p:spPr>
          <a:xfrm>
            <a:off x="198425" y="157725"/>
            <a:ext cx="1143000" cy="1143000"/>
          </a:xfrm>
          <a:prstGeom prst="rect">
            <a:avLst/>
          </a:prstGeom>
          <a:noFill/>
          <a:ln>
            <a:noFill/>
          </a:ln>
        </p:spPr>
      </p:pic>
      <p:sp>
        <p:nvSpPr>
          <p:cNvPr id="970" name="Google Shape;970;p59"/>
          <p:cNvSpPr txBox="1"/>
          <p:nvPr/>
        </p:nvSpPr>
        <p:spPr>
          <a:xfrm>
            <a:off x="478525" y="1847700"/>
            <a:ext cx="23985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After trying many variations in the model, this is the best accuracy we have got </a:t>
            </a:r>
            <a:endParaRPr/>
          </a:p>
        </p:txBody>
      </p:sp>
      <p:sp>
        <p:nvSpPr>
          <p:cNvPr id="971" name="Google Shape;971;p59"/>
          <p:cNvSpPr txBox="1"/>
          <p:nvPr/>
        </p:nvSpPr>
        <p:spPr>
          <a:xfrm>
            <a:off x="91850" y="46722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972" name="Google Shape;972;p59"/>
          <p:cNvSpPr txBox="1"/>
          <p:nvPr/>
        </p:nvSpPr>
        <p:spPr>
          <a:xfrm>
            <a:off x="2419600" y="47742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graphicFrame>
        <p:nvGraphicFramePr>
          <p:cNvPr id="973" name="Google Shape;973;p59"/>
          <p:cNvGraphicFramePr/>
          <p:nvPr/>
        </p:nvGraphicFramePr>
        <p:xfrm>
          <a:off x="2990938" y="1121165"/>
          <a:ext cx="3000000" cy="3000000"/>
        </p:xfrm>
        <a:graphic>
          <a:graphicData uri="http://schemas.openxmlformats.org/drawingml/2006/table">
            <a:tbl>
              <a:tblPr>
                <a:noFill/>
                <a:tableStyleId>{2C28B366-DC3E-4ED9-836C-27685F15CBF1}</a:tableStyleId>
              </a:tblPr>
              <a:tblGrid>
                <a:gridCol w="551425"/>
                <a:gridCol w="551425"/>
                <a:gridCol w="551425"/>
                <a:gridCol w="551425"/>
                <a:gridCol w="551425"/>
              </a:tblGrid>
              <a:tr h="291675">
                <a:tc>
                  <a:txBody>
                    <a:bodyPr/>
                    <a:lstStyle/>
                    <a:p>
                      <a:pPr indent="0" lvl="0" marL="0" rtl="0" algn="l">
                        <a:spcBef>
                          <a:spcPts val="0"/>
                        </a:spcBef>
                        <a:spcAft>
                          <a:spcPts val="0"/>
                        </a:spcAft>
                        <a:buNone/>
                      </a:pPr>
                      <a:r>
                        <a:rPr b="1" lang="en-GB" sz="700" u="sng">
                          <a:latin typeface="Calibri"/>
                          <a:ea typeface="Calibri"/>
                          <a:cs typeface="Calibri"/>
                          <a:sym typeface="Calibri"/>
                        </a:rPr>
                        <a:t>Fold</a:t>
                      </a:r>
                      <a:endParaRPr b="1" sz="700" u="sng">
                        <a:latin typeface="Calibri"/>
                        <a:ea typeface="Calibri"/>
                        <a:cs typeface="Calibri"/>
                        <a:sym typeface="Calibri"/>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700" u="sng">
                          <a:latin typeface="Calibri"/>
                          <a:ea typeface="Calibri"/>
                          <a:cs typeface="Calibri"/>
                          <a:sym typeface="Calibri"/>
                        </a:rPr>
                        <a:t>Accuracy</a:t>
                      </a:r>
                      <a:endParaRPr b="1" sz="700" u="sng">
                        <a:latin typeface="Calibri"/>
                        <a:ea typeface="Calibri"/>
                        <a:cs typeface="Calibri"/>
                        <a:sym typeface="Calibri"/>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700" u="sng">
                          <a:latin typeface="Calibri"/>
                          <a:ea typeface="Calibri"/>
                          <a:cs typeface="Calibri"/>
                          <a:sym typeface="Calibri"/>
                        </a:rPr>
                        <a:t>Kappa</a:t>
                      </a:r>
                      <a:endParaRPr b="1" sz="700" u="sng">
                        <a:latin typeface="Calibri"/>
                        <a:ea typeface="Calibri"/>
                        <a:cs typeface="Calibri"/>
                        <a:sym typeface="Calibri"/>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700" u="sng">
                          <a:latin typeface="Calibri"/>
                          <a:ea typeface="Calibri"/>
                          <a:cs typeface="Calibri"/>
                          <a:sym typeface="Calibri"/>
                        </a:rPr>
                        <a:t>Precision</a:t>
                      </a:r>
                      <a:endParaRPr b="1" sz="700" u="sng">
                        <a:latin typeface="Calibri"/>
                        <a:ea typeface="Calibri"/>
                        <a:cs typeface="Calibri"/>
                        <a:sym typeface="Calibri"/>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sz="700" u="sng">
                          <a:latin typeface="Calibri"/>
                          <a:ea typeface="Calibri"/>
                          <a:cs typeface="Calibri"/>
                          <a:sym typeface="Calibri"/>
                        </a:rPr>
                        <a:t>Recall</a:t>
                      </a:r>
                      <a:endParaRPr b="1" sz="700" u="sng">
                        <a:latin typeface="Calibri"/>
                        <a:ea typeface="Calibri"/>
                        <a:cs typeface="Calibri"/>
                        <a:sym typeface="Calibri"/>
                      </a:endParaRPr>
                    </a:p>
                  </a:txBody>
                  <a:tcPr marT="91425" marB="91425" marR="91425" marL="91425">
                    <a:lnB cap="flat" cmpd="sng" w="19050">
                      <a:solidFill>
                        <a:srgbClr val="9E9E9E"/>
                      </a:solidFill>
                      <a:prstDash val="solid"/>
                      <a:round/>
                      <a:headEnd len="sm" w="sm" type="none"/>
                      <a:tailEnd len="sm" w="sm" type="none"/>
                    </a:lnB>
                  </a:tcPr>
                </a:tc>
              </a:tr>
              <a:tr h="291675">
                <a:tc>
                  <a:txBody>
                    <a:bodyPr/>
                    <a:lstStyle/>
                    <a:p>
                      <a:pPr indent="0" lvl="0" marL="0" rtl="0" algn="l">
                        <a:spcBef>
                          <a:spcPts val="0"/>
                        </a:spcBef>
                        <a:spcAft>
                          <a:spcPts val="0"/>
                        </a:spcAft>
                        <a:buNone/>
                      </a:pPr>
                      <a:r>
                        <a:rPr lang="en-GB" sz="700">
                          <a:latin typeface="Calibri"/>
                          <a:ea typeface="Calibri"/>
                          <a:cs typeface="Calibri"/>
                          <a:sym typeface="Calibri"/>
                        </a:rPr>
                        <a:t>F1</a:t>
                      </a:r>
                      <a:endParaRPr sz="700">
                        <a:latin typeface="Calibri"/>
                        <a:ea typeface="Calibri"/>
                        <a:cs typeface="Calibri"/>
                        <a:sym typeface="Calibri"/>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latin typeface="Calibri"/>
                          <a:ea typeface="Calibri"/>
                          <a:cs typeface="Calibri"/>
                          <a:sym typeface="Calibri"/>
                        </a:rPr>
                        <a:t>0.585714</a:t>
                      </a:r>
                      <a:endParaRPr sz="700">
                        <a:latin typeface="Calibri"/>
                        <a:ea typeface="Calibri"/>
                        <a:cs typeface="Calibri"/>
                        <a:sym typeface="Calibri"/>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latin typeface="Calibri"/>
                          <a:ea typeface="Calibri"/>
                          <a:cs typeface="Calibri"/>
                          <a:sym typeface="Calibri"/>
                        </a:rPr>
                        <a:t>0.692926</a:t>
                      </a:r>
                      <a:endParaRPr sz="700">
                        <a:latin typeface="Calibri"/>
                        <a:ea typeface="Calibri"/>
                        <a:cs typeface="Calibri"/>
                        <a:sym typeface="Calibri"/>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lnT cap="flat" cmpd="sng" w="19050">
                      <a:solidFill>
                        <a:srgbClr val="9E9E9E"/>
                      </a:solidFill>
                      <a:prstDash val="solid"/>
                      <a:round/>
                      <a:headEnd len="sm" w="sm" type="none"/>
                      <a:tailEnd len="sm" w="sm" type="none"/>
                    </a:lnT>
                  </a:tcPr>
                </a:tc>
              </a:tr>
              <a:tr h="291675">
                <a:tc>
                  <a:txBody>
                    <a:bodyPr/>
                    <a:lstStyle/>
                    <a:p>
                      <a:pPr indent="0" lvl="0" marL="0" rtl="0" algn="l">
                        <a:spcBef>
                          <a:spcPts val="0"/>
                        </a:spcBef>
                        <a:spcAft>
                          <a:spcPts val="0"/>
                        </a:spcAft>
                        <a:buNone/>
                      </a:pPr>
                      <a:r>
                        <a:rPr lang="en-GB" sz="700">
                          <a:latin typeface="Calibri"/>
                          <a:ea typeface="Calibri"/>
                          <a:cs typeface="Calibri"/>
                          <a:sym typeface="Calibri"/>
                        </a:rPr>
                        <a:t>F2</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0.706897</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0.609040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0.719330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0.706897</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F3</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0.741279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0.655446</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0.777157</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0.741379</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F4</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0.588003</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0.721065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0.793103</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0.724466</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0.803831</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0.793103</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F6</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0.586207</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0.449802</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0.696717</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0.586207</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F7</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0.655172</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0.533949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0.676194</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0.655172</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F8</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0.741379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0.648910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0.741323</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0.741379</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0.577670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0.697079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0.689655</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F10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0.810345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0.740439</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0.819376</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0.810345</a:t>
                      </a:r>
                      <a:endParaRPr sz="700">
                        <a:latin typeface="Calibri"/>
                        <a:ea typeface="Calibri"/>
                        <a:cs typeface="Calibri"/>
                        <a:sym typeface="Calibri"/>
                      </a:endParaRPr>
                    </a:p>
                  </a:txBody>
                  <a:tcPr marT="91425" marB="91425" marR="91425" marL="91425"/>
                </a:tc>
              </a:tr>
              <a:tr h="291675">
                <a:tc>
                  <a:txBody>
                    <a:bodyPr/>
                    <a:lstStyle/>
                    <a:p>
                      <a:pPr indent="0" lvl="0" marL="0" rtl="0" algn="l">
                        <a:spcBef>
                          <a:spcPts val="0"/>
                        </a:spcBef>
                        <a:spcAft>
                          <a:spcPts val="0"/>
                        </a:spcAft>
                        <a:buNone/>
                      </a:pPr>
                      <a:r>
                        <a:rPr lang="en-GB" sz="700">
                          <a:latin typeface="Calibri"/>
                          <a:ea typeface="Calibri"/>
                          <a:cs typeface="Calibri"/>
                          <a:sym typeface="Calibri"/>
                        </a:rPr>
                        <a:t>Avg</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0.710345</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0.611344</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0.734410</a:t>
                      </a:r>
                      <a:endParaRPr sz="7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sz="700">
                          <a:latin typeface="Calibri"/>
                          <a:ea typeface="Calibri"/>
                          <a:cs typeface="Calibri"/>
                          <a:sym typeface="Calibri"/>
                        </a:rPr>
                        <a:t>0.710345</a:t>
                      </a:r>
                      <a:endParaRPr sz="700">
                        <a:latin typeface="Calibri"/>
                        <a:ea typeface="Calibri"/>
                        <a:cs typeface="Calibri"/>
                        <a:sym typeface="Calibri"/>
                      </a:endParaRPr>
                    </a:p>
                  </a:txBody>
                  <a:tcPr marT="91425" marB="91425" marR="91425" marL="91425"/>
                </a:tc>
              </a:tr>
            </a:tbl>
          </a:graphicData>
        </a:graphic>
      </p:graphicFrame>
      <p:pic>
        <p:nvPicPr>
          <p:cNvPr id="974" name="Google Shape;974;p59"/>
          <p:cNvPicPr preferRelativeResize="0"/>
          <p:nvPr/>
        </p:nvPicPr>
        <p:blipFill>
          <a:blip r:embed="rId5">
            <a:alphaModFix/>
          </a:blip>
          <a:stretch>
            <a:fillRect/>
          </a:stretch>
        </p:blipFill>
        <p:spPr>
          <a:xfrm>
            <a:off x="6013625" y="1847700"/>
            <a:ext cx="2886075" cy="1114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0"/>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CONSTRAINTS</a:t>
            </a:r>
            <a:endParaRPr b="1" sz="2500">
              <a:solidFill>
                <a:srgbClr val="000000"/>
              </a:solidFill>
            </a:endParaRPr>
          </a:p>
        </p:txBody>
      </p:sp>
      <p:pic>
        <p:nvPicPr>
          <p:cNvPr descr="pes logo.png" id="980" name="Google Shape;980;p60"/>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81" name="Google Shape;981;p60"/>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982" name="Google Shape;982;p60"/>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83" name="Google Shape;983;p60"/>
          <p:cNvSpPr txBox="1"/>
          <p:nvPr/>
        </p:nvSpPr>
        <p:spPr>
          <a:xfrm>
            <a:off x="676500" y="1385200"/>
            <a:ext cx="74199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Colored objects are considered to be Lightweight objects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Input given to robotic arm and object color that has to be picked</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1 - Left   - Orange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2 - Right - Red</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3 - Front - Blue</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Class 4 - Back  - Green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Based on the input Robotic arm rotates and moves in that direction,</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rPr lang="en-GB" sz="1600">
                <a:solidFill>
                  <a:schemeClr val="dk1"/>
                </a:solidFill>
                <a:latin typeface="Calibri"/>
                <a:ea typeface="Calibri"/>
                <a:cs typeface="Calibri"/>
                <a:sym typeface="Calibri"/>
              </a:rPr>
              <a:t> detecting the colored object.</a:t>
            </a:r>
            <a:endParaRPr sz="1600">
              <a:solidFill>
                <a:schemeClr val="dk1"/>
              </a:solidFill>
              <a:latin typeface="Calibri"/>
              <a:ea typeface="Calibri"/>
              <a:cs typeface="Calibri"/>
              <a:sym typeface="Calibri"/>
            </a:endParaRPr>
          </a:p>
        </p:txBody>
      </p:sp>
      <p:sp>
        <p:nvSpPr>
          <p:cNvPr id="984" name="Google Shape;984;p60"/>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985" name="Google Shape;985;p60"/>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1"/>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MOTOR MOVEMENTS</a:t>
            </a:r>
            <a:endParaRPr b="1" sz="2500">
              <a:solidFill>
                <a:srgbClr val="000000"/>
              </a:solidFill>
            </a:endParaRPr>
          </a:p>
        </p:txBody>
      </p:sp>
      <p:pic>
        <p:nvPicPr>
          <p:cNvPr descr="pes logo.png" id="991" name="Google Shape;991;p61"/>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992" name="Google Shape;992;p61"/>
          <p:cNvPicPr preferRelativeResize="0"/>
          <p:nvPr/>
        </p:nvPicPr>
        <p:blipFill rotWithShape="1">
          <a:blip r:embed="rId4">
            <a:alphaModFix/>
          </a:blip>
          <a:srcRect b="0" l="0" r="0" t="0"/>
          <a:stretch/>
        </p:blipFill>
        <p:spPr>
          <a:xfrm>
            <a:off x="7957625" y="205825"/>
            <a:ext cx="914400" cy="914400"/>
          </a:xfrm>
          <a:prstGeom prst="rect">
            <a:avLst/>
          </a:prstGeom>
          <a:noFill/>
          <a:ln>
            <a:noFill/>
          </a:ln>
        </p:spPr>
      </p:pic>
      <p:sp>
        <p:nvSpPr>
          <p:cNvPr id="993" name="Google Shape;993;p6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94" name="Google Shape;994;p61"/>
          <p:cNvSpPr/>
          <p:nvPr/>
        </p:nvSpPr>
        <p:spPr>
          <a:xfrm>
            <a:off x="6427827" y="1491503"/>
            <a:ext cx="945566" cy="814937"/>
          </a:xfrm>
          <a:custGeom>
            <a:rect b="b" l="l" r="r" t="t"/>
            <a:pathLst>
              <a:path extrusionOk="0" h="44746" w="54895">
                <a:moveTo>
                  <a:pt x="0" y="0"/>
                </a:moveTo>
                <a:lnTo>
                  <a:pt x="0" y="44746"/>
                </a:lnTo>
                <a:lnTo>
                  <a:pt x="54895" y="44746"/>
                </a:lnTo>
              </a:path>
            </a:pathLst>
          </a:custGeom>
          <a:noFill/>
          <a:ln cap="flat" cmpd="sng" w="9525">
            <a:solidFill>
              <a:srgbClr val="595959"/>
            </a:solidFill>
            <a:prstDash val="solid"/>
            <a:round/>
            <a:headEnd len="med" w="med" type="none"/>
            <a:tailEnd len="med" w="med" type="none"/>
          </a:ln>
        </p:spPr>
      </p:sp>
      <p:sp>
        <p:nvSpPr>
          <p:cNvPr id="995" name="Google Shape;995;p61"/>
          <p:cNvSpPr/>
          <p:nvPr/>
        </p:nvSpPr>
        <p:spPr>
          <a:xfrm>
            <a:off x="6423857" y="2663990"/>
            <a:ext cx="953507" cy="856953"/>
          </a:xfrm>
          <a:custGeom>
            <a:rect b="b" l="l" r="r" t="t"/>
            <a:pathLst>
              <a:path extrusionOk="0" h="47053" w="55356">
                <a:moveTo>
                  <a:pt x="55356" y="923"/>
                </a:moveTo>
                <a:lnTo>
                  <a:pt x="0" y="0"/>
                </a:lnTo>
                <a:lnTo>
                  <a:pt x="461" y="47053"/>
                </a:lnTo>
              </a:path>
            </a:pathLst>
          </a:custGeom>
          <a:noFill/>
          <a:ln cap="flat" cmpd="sng" w="9525">
            <a:solidFill>
              <a:srgbClr val="595959"/>
            </a:solidFill>
            <a:prstDash val="solid"/>
            <a:round/>
            <a:headEnd len="med" w="med" type="none"/>
            <a:tailEnd len="med" w="med" type="none"/>
          </a:ln>
        </p:spPr>
      </p:sp>
      <p:sp>
        <p:nvSpPr>
          <p:cNvPr id="996" name="Google Shape;996;p61"/>
          <p:cNvSpPr/>
          <p:nvPr/>
        </p:nvSpPr>
        <p:spPr>
          <a:xfrm>
            <a:off x="5204250" y="2642705"/>
            <a:ext cx="842332" cy="916887"/>
          </a:xfrm>
          <a:custGeom>
            <a:rect b="b" l="l" r="r" t="t"/>
            <a:pathLst>
              <a:path extrusionOk="0" h="43823" w="49820">
                <a:moveTo>
                  <a:pt x="0" y="0"/>
                </a:moveTo>
                <a:lnTo>
                  <a:pt x="49820" y="0"/>
                </a:lnTo>
                <a:lnTo>
                  <a:pt x="49820" y="43823"/>
                </a:lnTo>
              </a:path>
            </a:pathLst>
          </a:custGeom>
          <a:noFill/>
          <a:ln cap="flat" cmpd="sng" w="9525">
            <a:solidFill>
              <a:srgbClr val="595959"/>
            </a:solidFill>
            <a:prstDash val="solid"/>
            <a:round/>
            <a:headEnd len="med" w="med" type="none"/>
            <a:tailEnd len="med" w="med" type="none"/>
          </a:ln>
        </p:spPr>
      </p:sp>
      <p:sp>
        <p:nvSpPr>
          <p:cNvPr id="997" name="Google Shape;997;p61"/>
          <p:cNvSpPr/>
          <p:nvPr/>
        </p:nvSpPr>
        <p:spPr>
          <a:xfrm>
            <a:off x="5220131" y="1533509"/>
            <a:ext cx="842268" cy="772938"/>
          </a:xfrm>
          <a:custGeom>
            <a:rect b="b" l="l" r="r" t="t"/>
            <a:pathLst>
              <a:path extrusionOk="0" h="42440" w="48898">
                <a:moveTo>
                  <a:pt x="48437" y="0"/>
                </a:moveTo>
                <a:lnTo>
                  <a:pt x="48898" y="41978"/>
                </a:lnTo>
                <a:lnTo>
                  <a:pt x="0" y="42440"/>
                </a:lnTo>
              </a:path>
            </a:pathLst>
          </a:custGeom>
          <a:noFill/>
          <a:ln cap="flat" cmpd="sng" w="9525">
            <a:solidFill>
              <a:srgbClr val="595959"/>
            </a:solidFill>
            <a:prstDash val="solid"/>
            <a:round/>
            <a:headEnd len="med" w="med" type="none"/>
            <a:tailEnd len="med" w="med" type="none"/>
          </a:ln>
        </p:spPr>
      </p:sp>
      <p:pic>
        <p:nvPicPr>
          <p:cNvPr id="998" name="Google Shape;998;p61"/>
          <p:cNvPicPr preferRelativeResize="0"/>
          <p:nvPr/>
        </p:nvPicPr>
        <p:blipFill>
          <a:blip r:embed="rId5">
            <a:alphaModFix/>
          </a:blip>
          <a:stretch>
            <a:fillRect/>
          </a:stretch>
        </p:blipFill>
        <p:spPr>
          <a:xfrm>
            <a:off x="7379674" y="2306300"/>
            <a:ext cx="341076" cy="332037"/>
          </a:xfrm>
          <a:prstGeom prst="rect">
            <a:avLst/>
          </a:prstGeom>
          <a:noFill/>
          <a:ln>
            <a:noFill/>
          </a:ln>
        </p:spPr>
      </p:pic>
      <p:pic>
        <p:nvPicPr>
          <p:cNvPr id="999" name="Google Shape;999;p61"/>
          <p:cNvPicPr preferRelativeResize="0"/>
          <p:nvPr/>
        </p:nvPicPr>
        <p:blipFill>
          <a:blip r:embed="rId6">
            <a:alphaModFix/>
          </a:blip>
          <a:stretch>
            <a:fillRect/>
          </a:stretch>
        </p:blipFill>
        <p:spPr>
          <a:xfrm>
            <a:off x="6062339" y="1234525"/>
            <a:ext cx="355810" cy="332037"/>
          </a:xfrm>
          <a:prstGeom prst="rect">
            <a:avLst/>
          </a:prstGeom>
          <a:noFill/>
          <a:ln>
            <a:noFill/>
          </a:ln>
        </p:spPr>
      </p:pic>
      <p:pic>
        <p:nvPicPr>
          <p:cNvPr id="1000" name="Google Shape;1000;p61"/>
          <p:cNvPicPr preferRelativeResize="0"/>
          <p:nvPr/>
        </p:nvPicPr>
        <p:blipFill>
          <a:blip r:embed="rId7">
            <a:alphaModFix/>
          </a:blip>
          <a:stretch>
            <a:fillRect/>
          </a:stretch>
        </p:blipFill>
        <p:spPr>
          <a:xfrm>
            <a:off x="4756857" y="2297145"/>
            <a:ext cx="355808" cy="350357"/>
          </a:xfrm>
          <a:prstGeom prst="rect">
            <a:avLst/>
          </a:prstGeom>
          <a:noFill/>
          <a:ln>
            <a:noFill/>
          </a:ln>
        </p:spPr>
      </p:pic>
      <p:pic>
        <p:nvPicPr>
          <p:cNvPr id="1001" name="Google Shape;1001;p61"/>
          <p:cNvPicPr preferRelativeResize="0"/>
          <p:nvPr/>
        </p:nvPicPr>
        <p:blipFill>
          <a:blip r:embed="rId8">
            <a:alphaModFix/>
          </a:blip>
          <a:stretch>
            <a:fillRect/>
          </a:stretch>
        </p:blipFill>
        <p:spPr>
          <a:xfrm>
            <a:off x="6069703" y="3559469"/>
            <a:ext cx="341082" cy="374431"/>
          </a:xfrm>
          <a:prstGeom prst="rect">
            <a:avLst/>
          </a:prstGeom>
          <a:noFill/>
          <a:ln>
            <a:noFill/>
          </a:ln>
        </p:spPr>
      </p:pic>
      <p:pic>
        <p:nvPicPr>
          <p:cNvPr id="1002" name="Google Shape;1002;p61"/>
          <p:cNvPicPr preferRelativeResize="0"/>
          <p:nvPr/>
        </p:nvPicPr>
        <p:blipFill>
          <a:blip r:embed="rId9">
            <a:alphaModFix/>
          </a:blip>
          <a:stretch>
            <a:fillRect/>
          </a:stretch>
        </p:blipFill>
        <p:spPr>
          <a:xfrm>
            <a:off x="6047250" y="2265028"/>
            <a:ext cx="385985" cy="417289"/>
          </a:xfrm>
          <a:prstGeom prst="rect">
            <a:avLst/>
          </a:prstGeom>
          <a:noFill/>
          <a:ln>
            <a:noFill/>
          </a:ln>
        </p:spPr>
      </p:pic>
      <p:pic>
        <p:nvPicPr>
          <p:cNvPr id="1003" name="Google Shape;1003;p61"/>
          <p:cNvPicPr preferRelativeResize="0"/>
          <p:nvPr/>
        </p:nvPicPr>
        <p:blipFill>
          <a:blip r:embed="rId10">
            <a:alphaModFix/>
          </a:blip>
          <a:stretch>
            <a:fillRect/>
          </a:stretch>
        </p:blipFill>
        <p:spPr>
          <a:xfrm>
            <a:off x="1644849" y="1598781"/>
            <a:ext cx="2121862" cy="2179643"/>
          </a:xfrm>
          <a:prstGeom prst="rect">
            <a:avLst/>
          </a:prstGeom>
          <a:noFill/>
          <a:ln>
            <a:noFill/>
          </a:ln>
        </p:spPr>
      </p:pic>
      <p:sp>
        <p:nvSpPr>
          <p:cNvPr id="1004" name="Google Shape;1004;p61"/>
          <p:cNvSpPr txBox="1"/>
          <p:nvPr/>
        </p:nvSpPr>
        <p:spPr>
          <a:xfrm>
            <a:off x="5220141" y="4015447"/>
            <a:ext cx="2359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latin typeface="Calibri"/>
                <a:ea typeface="Calibri"/>
                <a:cs typeface="Calibri"/>
                <a:sym typeface="Calibri"/>
              </a:rPr>
              <a:t>Path followed by robotic arm</a:t>
            </a:r>
            <a:endParaRPr sz="1300">
              <a:latin typeface="Calibri"/>
              <a:ea typeface="Calibri"/>
              <a:cs typeface="Calibri"/>
              <a:sym typeface="Calibri"/>
            </a:endParaRPr>
          </a:p>
        </p:txBody>
      </p:sp>
      <p:sp>
        <p:nvSpPr>
          <p:cNvPr id="1005" name="Google Shape;1005;p61"/>
          <p:cNvSpPr txBox="1"/>
          <p:nvPr/>
        </p:nvSpPr>
        <p:spPr>
          <a:xfrm>
            <a:off x="1466575" y="3937709"/>
            <a:ext cx="2359500" cy="939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  Figure 10: The Robotic Arm used in the project </a:t>
            </a:r>
            <a:endParaRPr b="1" sz="26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Calibri"/>
              <a:ea typeface="Calibri"/>
              <a:cs typeface="Calibri"/>
              <a:sym typeface="Calibri"/>
            </a:endParaRPr>
          </a:p>
        </p:txBody>
      </p:sp>
      <p:sp>
        <p:nvSpPr>
          <p:cNvPr id="1006" name="Google Shape;1006;p61"/>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07" name="Google Shape;1007;p61"/>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2"/>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CIRCUIT DIAGRAM</a:t>
            </a:r>
            <a:endParaRPr b="1" sz="2500">
              <a:solidFill>
                <a:srgbClr val="000000"/>
              </a:solidFill>
            </a:endParaRPr>
          </a:p>
        </p:txBody>
      </p:sp>
      <p:pic>
        <p:nvPicPr>
          <p:cNvPr descr="pes logo.png" id="1013" name="Google Shape;1013;p62"/>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14" name="Google Shape;1014;p62"/>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15" name="Google Shape;1015;p62"/>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16" name="Google Shape;1016;p62"/>
          <p:cNvSpPr txBox="1"/>
          <p:nvPr/>
        </p:nvSpPr>
        <p:spPr>
          <a:xfrm>
            <a:off x="676500" y="1385200"/>
            <a:ext cx="7419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017" name="Google Shape;1017;p62"/>
          <p:cNvPicPr preferRelativeResize="0"/>
          <p:nvPr/>
        </p:nvPicPr>
        <p:blipFill>
          <a:blip r:embed="rId5">
            <a:alphaModFix/>
          </a:blip>
          <a:stretch>
            <a:fillRect/>
          </a:stretch>
        </p:blipFill>
        <p:spPr>
          <a:xfrm>
            <a:off x="867175" y="1385188"/>
            <a:ext cx="4526651" cy="2593050"/>
          </a:xfrm>
          <a:prstGeom prst="rect">
            <a:avLst/>
          </a:prstGeom>
          <a:noFill/>
          <a:ln>
            <a:noFill/>
          </a:ln>
        </p:spPr>
      </p:pic>
      <p:sp>
        <p:nvSpPr>
          <p:cNvPr id="1018" name="Google Shape;1018;p62"/>
          <p:cNvSpPr/>
          <p:nvPr/>
        </p:nvSpPr>
        <p:spPr>
          <a:xfrm>
            <a:off x="997739" y="2497487"/>
            <a:ext cx="667500" cy="726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Raspbe</a:t>
            </a:r>
            <a:r>
              <a:rPr lang="en-GB" sz="800"/>
              <a:t>rry Pi</a:t>
            </a:r>
            <a:endParaRPr sz="800"/>
          </a:p>
        </p:txBody>
      </p:sp>
      <p:sp>
        <p:nvSpPr>
          <p:cNvPr id="1019" name="Google Shape;1019;p62"/>
          <p:cNvSpPr txBox="1"/>
          <p:nvPr/>
        </p:nvSpPr>
        <p:spPr>
          <a:xfrm>
            <a:off x="5592000" y="1329025"/>
            <a:ext cx="28956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Component Specifications:</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4 DC motors</a:t>
            </a:r>
            <a:endParaRPr>
              <a:latin typeface="Calibri"/>
              <a:ea typeface="Calibri"/>
              <a:cs typeface="Calibri"/>
              <a:sym typeface="Calibri"/>
            </a:endParaRPr>
          </a:p>
          <a:p>
            <a:pPr indent="-317500" lvl="0" marL="914400" rtl="0" algn="l">
              <a:spcBef>
                <a:spcPts val="0"/>
              </a:spcBef>
              <a:spcAft>
                <a:spcPts val="0"/>
              </a:spcAft>
              <a:buSzPts val="1400"/>
              <a:buFont typeface="Calibri"/>
              <a:buChar char="-"/>
            </a:pPr>
            <a:r>
              <a:rPr lang="en-GB">
                <a:latin typeface="Calibri"/>
                <a:ea typeface="Calibri"/>
                <a:cs typeface="Calibri"/>
                <a:sym typeface="Calibri"/>
              </a:rPr>
              <a:t>Two motors </a:t>
            </a:r>
            <a:r>
              <a:rPr lang="en-GB">
                <a:solidFill>
                  <a:schemeClr val="dk1"/>
                </a:solidFill>
                <a:latin typeface="Calibri"/>
                <a:ea typeface="Calibri"/>
                <a:cs typeface="Calibri"/>
                <a:sym typeface="Calibri"/>
              </a:rPr>
              <a:t>for controlling wheels and the other two to control robotic arm</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2 H-bridge</a:t>
            </a:r>
            <a:endParaRPr>
              <a:solidFill>
                <a:schemeClr val="dk1"/>
              </a:solidFill>
              <a:latin typeface="Calibri"/>
              <a:ea typeface="Calibri"/>
              <a:cs typeface="Calibri"/>
              <a:sym typeface="Calibri"/>
            </a:endParaRPr>
          </a:p>
          <a:p>
            <a:pPr indent="-317500" lvl="0"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To control DC motors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Pi Camera</a:t>
            </a:r>
            <a:endParaRPr>
              <a:solidFill>
                <a:schemeClr val="dk1"/>
              </a:solidFill>
              <a:latin typeface="Calibri"/>
              <a:ea typeface="Calibri"/>
              <a:cs typeface="Calibri"/>
              <a:sym typeface="Calibri"/>
            </a:endParaRPr>
          </a:p>
          <a:p>
            <a:pPr indent="-317500" lvl="0" marL="9144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For object colour detection</a:t>
            </a:r>
            <a:endParaRPr>
              <a:solidFill>
                <a:srgbClr val="222222"/>
              </a:solidFill>
              <a:highlight>
                <a:srgbClr val="FFFFFF"/>
              </a:highlight>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rgbClr val="222222"/>
                </a:solidFill>
                <a:highlight>
                  <a:srgbClr val="FFFFFF"/>
                </a:highlight>
                <a:latin typeface="Calibri"/>
                <a:ea typeface="Calibri"/>
                <a:cs typeface="Calibri"/>
                <a:sym typeface="Calibri"/>
              </a:rPr>
              <a:t>Raspberry Pi 3 Model A+ processor</a:t>
            </a:r>
            <a:endParaRPr>
              <a:solidFill>
                <a:schemeClr val="dk1"/>
              </a:solidFill>
              <a:latin typeface="Calibri"/>
              <a:ea typeface="Calibri"/>
              <a:cs typeface="Calibri"/>
              <a:sym typeface="Calibri"/>
            </a:endParaRPr>
          </a:p>
        </p:txBody>
      </p:sp>
      <p:sp>
        <p:nvSpPr>
          <p:cNvPr id="1020" name="Google Shape;1020;p62"/>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21" name="Google Shape;1021;p62"/>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1022" name="Google Shape;1022;p62"/>
          <p:cNvSpPr txBox="1"/>
          <p:nvPr/>
        </p:nvSpPr>
        <p:spPr>
          <a:xfrm>
            <a:off x="2156450" y="3978250"/>
            <a:ext cx="21336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Figure 11: Circuit Diagram</a:t>
            </a:r>
            <a:endParaRPr sz="1200">
              <a:solidFill>
                <a:schemeClr val="dk1"/>
              </a:solidFill>
              <a:latin typeface="Times New Roman"/>
              <a:ea typeface="Times New Roman"/>
              <a:cs typeface="Times New Roman"/>
              <a:sym typeface="Times New Roman"/>
            </a:endParaRPr>
          </a:p>
        </p:txBody>
      </p:sp>
      <p:sp>
        <p:nvSpPr>
          <p:cNvPr id="1023" name="Google Shape;1023;p62"/>
          <p:cNvSpPr txBox="1"/>
          <p:nvPr/>
        </p:nvSpPr>
        <p:spPr>
          <a:xfrm>
            <a:off x="2560100" y="2941550"/>
            <a:ext cx="6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Calibri"/>
                <a:ea typeface="Calibri"/>
                <a:cs typeface="Calibri"/>
                <a:sym typeface="Calibri"/>
              </a:rPr>
              <a:t>DC Motors</a:t>
            </a:r>
            <a:endParaRPr sz="900">
              <a:latin typeface="Calibri"/>
              <a:ea typeface="Calibri"/>
              <a:cs typeface="Calibri"/>
              <a:sym typeface="Calibri"/>
            </a:endParaRPr>
          </a:p>
        </p:txBody>
      </p:sp>
      <p:sp>
        <p:nvSpPr>
          <p:cNvPr id="1024" name="Google Shape;1024;p62"/>
          <p:cNvSpPr txBox="1"/>
          <p:nvPr/>
        </p:nvSpPr>
        <p:spPr>
          <a:xfrm>
            <a:off x="4076050" y="2941550"/>
            <a:ext cx="6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Calibri"/>
                <a:ea typeface="Calibri"/>
                <a:cs typeface="Calibri"/>
                <a:sym typeface="Calibri"/>
              </a:rPr>
              <a:t>DC Motors</a:t>
            </a:r>
            <a:endParaRPr sz="900">
              <a:latin typeface="Calibri"/>
              <a:ea typeface="Calibri"/>
              <a:cs typeface="Calibri"/>
              <a:sym typeface="Calibri"/>
            </a:endParaRPr>
          </a:p>
        </p:txBody>
      </p:sp>
      <p:sp>
        <p:nvSpPr>
          <p:cNvPr id="1025" name="Google Shape;1025;p62"/>
          <p:cNvSpPr txBox="1"/>
          <p:nvPr/>
        </p:nvSpPr>
        <p:spPr>
          <a:xfrm>
            <a:off x="4827050" y="2158775"/>
            <a:ext cx="62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alibri"/>
                <a:ea typeface="Calibri"/>
                <a:cs typeface="Calibri"/>
                <a:sym typeface="Calibri"/>
              </a:rPr>
              <a:t>Camera</a:t>
            </a:r>
            <a:endParaRPr sz="10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600"/>
              <a:t>TENSORFLOW SETUP</a:t>
            </a:r>
            <a:endParaRPr b="1" sz="2600"/>
          </a:p>
        </p:txBody>
      </p:sp>
      <p:sp>
        <p:nvSpPr>
          <p:cNvPr id="1031" name="Google Shape;1031;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model weights were saved and sent to the raspbian OS using SCP(Secure copy).Scp is a command for sending files over SSH. This is used to copy files between computers, say from your Raspberry Pi to your desktop or laptop, or vice-versa.</a:t>
            </a:r>
            <a:endParaRPr sz="1600">
              <a:solidFill>
                <a:schemeClr val="dk1"/>
              </a:solidFill>
              <a:latin typeface="Calibri"/>
              <a:ea typeface="Calibri"/>
              <a:cs typeface="Calibri"/>
              <a:sym typeface="Calibri"/>
            </a:endParaRPr>
          </a:p>
          <a:p>
            <a:pPr indent="457200" lvl="0" marL="0" rtl="0" algn="l">
              <a:lnSpc>
                <a:spcPct val="100000"/>
              </a:lnSpc>
              <a:spcBef>
                <a:spcPts val="1200"/>
              </a:spcBef>
              <a:spcAft>
                <a:spcPts val="0"/>
              </a:spcAft>
              <a:buNone/>
            </a:pPr>
            <a:r>
              <a:rPr lang="en-GB" sz="1600">
                <a:solidFill>
                  <a:schemeClr val="dk1"/>
                </a:solidFill>
                <a:latin typeface="Calibri"/>
                <a:ea typeface="Calibri"/>
                <a:cs typeface="Calibri"/>
                <a:sym typeface="Calibri"/>
              </a:rPr>
              <a:t>Transfer files :</a:t>
            </a:r>
            <a:endParaRPr sz="1600">
              <a:solidFill>
                <a:schemeClr val="dk1"/>
              </a:solidFill>
              <a:latin typeface="Calibri"/>
              <a:ea typeface="Calibri"/>
              <a:cs typeface="Calibri"/>
              <a:sym typeface="Calibri"/>
            </a:endParaRPr>
          </a:p>
          <a:p>
            <a:pPr indent="457200" lvl="0" marL="0" rtl="0" algn="l">
              <a:lnSpc>
                <a:spcPct val="100000"/>
              </a:lnSpc>
              <a:spcBef>
                <a:spcPts val="1200"/>
              </a:spcBef>
              <a:spcAft>
                <a:spcPts val="0"/>
              </a:spcAft>
              <a:buNone/>
            </a:pPr>
            <a:r>
              <a:rPr lang="en-GB" sz="1600">
                <a:solidFill>
                  <a:schemeClr val="dk1"/>
                </a:solidFill>
                <a:highlight>
                  <a:schemeClr val="lt1"/>
                </a:highlight>
                <a:latin typeface="Calibri"/>
                <a:ea typeface="Calibri"/>
                <a:cs typeface="Calibri"/>
                <a:sym typeface="Calibri"/>
              </a:rPr>
              <a:t>scp saved_model pi@192.168.1.3:</a:t>
            </a:r>
            <a:endParaRPr sz="1600">
              <a:solidFill>
                <a:schemeClr val="dk1"/>
              </a:solidFill>
              <a:highlight>
                <a:schemeClr val="lt1"/>
              </a:highlight>
              <a:latin typeface="Calibri"/>
              <a:ea typeface="Calibri"/>
              <a:cs typeface="Calibri"/>
              <a:sym typeface="Calibri"/>
            </a:endParaRPr>
          </a:p>
          <a:p>
            <a:pPr indent="-330200" lvl="0" marL="457200" rtl="0" algn="l">
              <a:lnSpc>
                <a:spcPct val="150000"/>
              </a:lnSpc>
              <a:spcBef>
                <a:spcPts val="600"/>
              </a:spcBef>
              <a:spcAft>
                <a:spcPts val="0"/>
              </a:spcAft>
              <a:buClr>
                <a:schemeClr val="dk1"/>
              </a:buClr>
              <a:buSzPts val="1600"/>
              <a:buFont typeface="Calibri"/>
              <a:buChar char="●"/>
            </a:pPr>
            <a:r>
              <a:rPr lang="en-GB" sz="1600">
                <a:solidFill>
                  <a:schemeClr val="dk1"/>
                </a:solidFill>
                <a:highlight>
                  <a:schemeClr val="lt1"/>
                </a:highlight>
                <a:latin typeface="Calibri"/>
                <a:ea typeface="Calibri"/>
                <a:cs typeface="Calibri"/>
                <a:sym typeface="Calibri"/>
              </a:rPr>
              <a:t>Then using the tensorflow load module (load_model) we loaded the model on Raspberry Pi and provided the input to the model which has the dimension of 230x32. The model accordingly classifies the input and provides us the class number. </a:t>
            </a:r>
            <a:endParaRPr b="1" sz="1600">
              <a:solidFill>
                <a:schemeClr val="dk1"/>
              </a:solidFill>
              <a:latin typeface="Calibri"/>
              <a:ea typeface="Calibri"/>
              <a:cs typeface="Calibri"/>
              <a:sym typeface="Calibri"/>
            </a:endParaRPr>
          </a:p>
          <a:p>
            <a:pPr indent="0" lvl="0" marL="0" rtl="0" algn="l">
              <a:spcBef>
                <a:spcPts val="600"/>
              </a:spcBef>
              <a:spcAft>
                <a:spcPts val="0"/>
              </a:spcAft>
              <a:buNone/>
            </a:pPr>
            <a:r>
              <a:t/>
            </a:r>
            <a:endParaRPr b="1" sz="1600">
              <a:solidFill>
                <a:srgbClr val="000000"/>
              </a:solidFill>
              <a:latin typeface="Calibri"/>
              <a:ea typeface="Calibri"/>
              <a:cs typeface="Calibri"/>
              <a:sym typeface="Calibri"/>
            </a:endParaRPr>
          </a:p>
          <a:p>
            <a:pPr indent="0" lvl="0" marL="457200" rtl="0" algn="l">
              <a:lnSpc>
                <a:spcPct val="158000"/>
              </a:lnSpc>
              <a:spcBef>
                <a:spcPts val="1600"/>
              </a:spcBef>
              <a:spcAft>
                <a:spcPts val="0"/>
              </a:spcAft>
              <a:buNone/>
            </a:pPr>
            <a:r>
              <a:t/>
            </a:r>
            <a:endParaRPr sz="1600">
              <a:solidFill>
                <a:srgbClr val="000000"/>
              </a:solidFill>
              <a:highlight>
                <a:srgbClr val="FFFFFF"/>
              </a:highlight>
              <a:latin typeface="Calibri"/>
              <a:ea typeface="Calibri"/>
              <a:cs typeface="Calibri"/>
              <a:sym typeface="Calibri"/>
            </a:endParaRPr>
          </a:p>
          <a:p>
            <a:pPr indent="0" lvl="0" marL="457200" rtl="0" algn="l">
              <a:spcBef>
                <a:spcPts val="3600"/>
              </a:spcBef>
              <a:spcAft>
                <a:spcPts val="0"/>
              </a:spcAft>
              <a:buNone/>
            </a:pPr>
            <a:r>
              <a:t/>
            </a:r>
            <a:endParaRPr sz="1600">
              <a:solidFill>
                <a:srgbClr val="000000"/>
              </a:solidFill>
              <a:highlight>
                <a:srgbClr val="FFFFFF"/>
              </a:highlight>
              <a:latin typeface="Calibri"/>
              <a:ea typeface="Calibri"/>
              <a:cs typeface="Calibri"/>
              <a:sym typeface="Calibri"/>
            </a:endParaRPr>
          </a:p>
          <a:p>
            <a:pPr indent="0" lvl="0" marL="914400" rtl="0" algn="l">
              <a:spcBef>
                <a:spcPts val="1600"/>
              </a:spcBef>
              <a:spcAft>
                <a:spcPts val="1600"/>
              </a:spcAft>
              <a:buNone/>
            </a:pPr>
            <a:r>
              <a:t/>
            </a:r>
            <a:endParaRPr sz="1600">
              <a:solidFill>
                <a:srgbClr val="000000"/>
              </a:solidFill>
              <a:latin typeface="Calibri"/>
              <a:ea typeface="Calibri"/>
              <a:cs typeface="Calibri"/>
              <a:sym typeface="Calibri"/>
            </a:endParaRPr>
          </a:p>
        </p:txBody>
      </p:sp>
      <p:pic>
        <p:nvPicPr>
          <p:cNvPr descr="pes logo.png" id="1032" name="Google Shape;1032;p63"/>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33" name="Google Shape;1033;p63"/>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34" name="Google Shape;1034;p63"/>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35" name="Google Shape;1035;p63"/>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36" name="Google Shape;1036;p63"/>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4"/>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INSTALLING MODULES</a:t>
            </a:r>
            <a:endParaRPr b="1" sz="2500">
              <a:solidFill>
                <a:srgbClr val="000000"/>
              </a:solidFill>
            </a:endParaRPr>
          </a:p>
        </p:txBody>
      </p:sp>
      <p:sp>
        <p:nvSpPr>
          <p:cNvPr id="1042" name="Google Shape;1042;p64"/>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Calibri"/>
              <a:buChar char="●"/>
            </a:pPr>
            <a:r>
              <a:rPr lang="en-GB" sz="1700">
                <a:latin typeface="Calibri"/>
                <a:ea typeface="Calibri"/>
                <a:cs typeface="Calibri"/>
                <a:sym typeface="Calibri"/>
              </a:rPr>
              <a:t>Cmake</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Libjpeg-dev,Libpng-dev,Libtiff-dev</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highlight>
                  <a:srgbClr val="FFFFFF"/>
                </a:highlight>
                <a:latin typeface="Calibri"/>
                <a:ea typeface="Calibri"/>
                <a:cs typeface="Calibri"/>
                <a:sym typeface="Calibri"/>
              </a:rPr>
              <a:t>Libavcodec-dev,Libavformat-dev,Libswscale-dev,Libv4l-dev</a:t>
            </a:r>
            <a:endParaRPr sz="1700">
              <a:highlight>
                <a:srgbClr val="FFFFFF"/>
              </a:highlight>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Libxvidcore-dev,Libx264-dev</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Libgtk-3-dev</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Libatlas-base-dev gfortran</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python3-dev</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GB" sz="1700">
                <a:latin typeface="Calibri"/>
                <a:ea typeface="Calibri"/>
                <a:cs typeface="Calibri"/>
                <a:sym typeface="Calibri"/>
              </a:rPr>
              <a:t>OpenCV</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pic>
        <p:nvPicPr>
          <p:cNvPr descr="pes logo.png" id="1043" name="Google Shape;1043;p64"/>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44" name="Google Shape;1044;p64"/>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45" name="Google Shape;1045;p64"/>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46" name="Google Shape;1046;p64"/>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47" name="Google Shape;1047;p64"/>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type="title"/>
          </p:nvPr>
        </p:nvSpPr>
        <p:spPr>
          <a:xfrm>
            <a:off x="49975" y="503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INTRODUCTION</a:t>
            </a:r>
            <a:endParaRPr b="1"/>
          </a:p>
        </p:txBody>
      </p:sp>
      <p:pic>
        <p:nvPicPr>
          <p:cNvPr descr="pes logo.png" id="146" name="Google Shape;146;p2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47" name="Google Shape;147;p29"/>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48" name="Google Shape;148;p29"/>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49" name="Google Shape;149;p29"/>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50" name="Google Shape;150;p29"/>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51" name="Google Shape;151;p29"/>
          <p:cNvSpPr txBox="1"/>
          <p:nvPr/>
        </p:nvSpPr>
        <p:spPr>
          <a:xfrm>
            <a:off x="702175" y="1467150"/>
            <a:ext cx="7216200" cy="20625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120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Brain Computer Interfaces (BCIs) track brain activity by using electrodes to sense electric signals in the brain that are then transmitted to a computer.</a:t>
            </a:r>
            <a:endParaRPr sz="1600">
              <a:solidFill>
                <a:schemeClr val="dk1"/>
              </a:solidFill>
              <a:latin typeface="Calibri"/>
              <a:ea typeface="Calibri"/>
              <a:cs typeface="Calibri"/>
              <a:sym typeface="Calibri"/>
            </a:endParaRPr>
          </a:p>
          <a:p>
            <a:pPr indent="0" lvl="0" marL="457200" rtl="0" algn="l">
              <a:lnSpc>
                <a:spcPct val="100000"/>
              </a:lnSpc>
              <a:spcBef>
                <a:spcPts val="1200"/>
              </a:spcBef>
              <a:spcAft>
                <a:spcPts val="0"/>
              </a:spcAft>
              <a:buNone/>
            </a:pPr>
            <a:r>
              <a:rPr lang="en-GB"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GB" sz="1600">
                <a:solidFill>
                  <a:schemeClr val="dk1"/>
                </a:solidFill>
                <a:highlight>
                  <a:schemeClr val="lt1"/>
                </a:highlight>
                <a:latin typeface="Calibri"/>
                <a:ea typeface="Calibri"/>
                <a:cs typeface="Calibri"/>
                <a:sym typeface="Calibri"/>
              </a:rPr>
              <a:t>The electroencephalogram (EEG) represents a type of brain signal that can be measured non-invasively by detecting electrical signals on the scalp with high temporal resolution and low cost, compared to other techniques.</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600">
              <a:solidFill>
                <a:srgbClr val="333333"/>
              </a:solidFill>
              <a:highlight>
                <a:srgbClr val="FFFFFF"/>
              </a:highlight>
              <a:latin typeface="Calibri"/>
              <a:ea typeface="Calibri"/>
              <a:cs typeface="Calibri"/>
              <a:sym typeface="Calibri"/>
            </a:endParaRPr>
          </a:p>
        </p:txBody>
      </p:sp>
      <p:sp>
        <p:nvSpPr>
          <p:cNvPr id="152" name="Google Shape;152;p29"/>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5"/>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WORKFLOW</a:t>
            </a:r>
            <a:endParaRPr b="1" sz="2500">
              <a:solidFill>
                <a:srgbClr val="000000"/>
              </a:solidFill>
            </a:endParaRPr>
          </a:p>
        </p:txBody>
      </p:sp>
      <p:pic>
        <p:nvPicPr>
          <p:cNvPr descr="pes logo.png" id="1053" name="Google Shape;1053;p65"/>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54" name="Google Shape;1054;p65"/>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55" name="Google Shape;1055;p6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56" name="Google Shape;1056;p65"/>
          <p:cNvSpPr txBox="1"/>
          <p:nvPr/>
        </p:nvSpPr>
        <p:spPr>
          <a:xfrm>
            <a:off x="791550" y="1492424"/>
            <a:ext cx="8061600" cy="32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0"/>
              </a:spcAft>
              <a:buNone/>
            </a:pPr>
            <a:r>
              <a:rPr lang="en-GB" sz="1800">
                <a:solidFill>
                  <a:srgbClr val="595959"/>
                </a:solidFill>
              </a:rPr>
              <a:t>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
        <p:nvSpPr>
          <p:cNvPr id="1057" name="Google Shape;1057;p65"/>
          <p:cNvSpPr/>
          <p:nvPr/>
        </p:nvSpPr>
        <p:spPr>
          <a:xfrm>
            <a:off x="1048375" y="1449675"/>
            <a:ext cx="1333200" cy="623700"/>
          </a:xfrm>
          <a:prstGeom prst="rect">
            <a:avLst/>
          </a:prstGeom>
          <a:solidFill>
            <a:srgbClr val="F3F3F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txBox="1"/>
          <p:nvPr/>
        </p:nvSpPr>
        <p:spPr>
          <a:xfrm>
            <a:off x="949527" y="1492425"/>
            <a:ext cx="15309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Calibri"/>
                <a:ea typeface="Calibri"/>
                <a:cs typeface="Calibri"/>
                <a:sym typeface="Calibri"/>
              </a:rPr>
              <a:t>Capture video through pi camera </a:t>
            </a:r>
            <a:endParaRPr b="1" sz="1300">
              <a:latin typeface="Calibri"/>
              <a:ea typeface="Calibri"/>
              <a:cs typeface="Calibri"/>
              <a:sym typeface="Calibri"/>
            </a:endParaRPr>
          </a:p>
        </p:txBody>
      </p:sp>
      <p:sp>
        <p:nvSpPr>
          <p:cNvPr id="1059" name="Google Shape;1059;p65"/>
          <p:cNvSpPr/>
          <p:nvPr/>
        </p:nvSpPr>
        <p:spPr>
          <a:xfrm>
            <a:off x="2728725" y="1450888"/>
            <a:ext cx="12774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txBox="1"/>
          <p:nvPr/>
        </p:nvSpPr>
        <p:spPr>
          <a:xfrm>
            <a:off x="2745488" y="1382300"/>
            <a:ext cx="12438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Calibri"/>
                <a:ea typeface="Calibri"/>
                <a:cs typeface="Calibri"/>
                <a:sym typeface="Calibri"/>
              </a:rPr>
              <a:t>Get image frames from video</a:t>
            </a:r>
            <a:endParaRPr b="1" sz="1300">
              <a:latin typeface="Calibri"/>
              <a:ea typeface="Calibri"/>
              <a:cs typeface="Calibri"/>
              <a:sym typeface="Calibri"/>
            </a:endParaRPr>
          </a:p>
        </p:txBody>
      </p:sp>
      <p:sp>
        <p:nvSpPr>
          <p:cNvPr id="1061" name="Google Shape;1061;p65"/>
          <p:cNvSpPr/>
          <p:nvPr/>
        </p:nvSpPr>
        <p:spPr>
          <a:xfrm>
            <a:off x="4353425" y="14556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txBox="1"/>
          <p:nvPr/>
        </p:nvSpPr>
        <p:spPr>
          <a:xfrm>
            <a:off x="4313875" y="1374200"/>
            <a:ext cx="12774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Convert BGR color space to HSV color space</a:t>
            </a:r>
            <a:endParaRPr b="1" sz="1200">
              <a:latin typeface="Calibri"/>
              <a:ea typeface="Calibri"/>
              <a:cs typeface="Calibri"/>
              <a:sym typeface="Calibri"/>
            </a:endParaRPr>
          </a:p>
        </p:txBody>
      </p:sp>
      <p:sp>
        <p:nvSpPr>
          <p:cNvPr id="1063" name="Google Shape;1063;p65"/>
          <p:cNvSpPr/>
          <p:nvPr/>
        </p:nvSpPr>
        <p:spPr>
          <a:xfrm>
            <a:off x="5915850" y="14690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txBox="1"/>
          <p:nvPr/>
        </p:nvSpPr>
        <p:spPr>
          <a:xfrm>
            <a:off x="5944525" y="1382302"/>
            <a:ext cx="12438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Define the range and create mask</a:t>
            </a:r>
            <a:endParaRPr b="1">
              <a:latin typeface="Calibri"/>
              <a:ea typeface="Calibri"/>
              <a:cs typeface="Calibri"/>
              <a:sym typeface="Calibri"/>
            </a:endParaRPr>
          </a:p>
        </p:txBody>
      </p:sp>
      <p:sp>
        <p:nvSpPr>
          <p:cNvPr id="1065" name="Google Shape;1065;p65"/>
          <p:cNvSpPr/>
          <p:nvPr/>
        </p:nvSpPr>
        <p:spPr>
          <a:xfrm>
            <a:off x="5982325" y="3366300"/>
            <a:ext cx="13332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txBox="1"/>
          <p:nvPr/>
        </p:nvSpPr>
        <p:spPr>
          <a:xfrm>
            <a:off x="5984490" y="3409043"/>
            <a:ext cx="13884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Dilation</a:t>
            </a:r>
            <a:endParaRPr b="1">
              <a:latin typeface="Calibri"/>
              <a:ea typeface="Calibri"/>
              <a:cs typeface="Calibri"/>
              <a:sym typeface="Calibri"/>
            </a:endParaRPr>
          </a:p>
        </p:txBody>
      </p:sp>
      <p:sp>
        <p:nvSpPr>
          <p:cNvPr id="1067" name="Google Shape;1067;p65"/>
          <p:cNvSpPr/>
          <p:nvPr/>
        </p:nvSpPr>
        <p:spPr>
          <a:xfrm>
            <a:off x="4323049" y="3369700"/>
            <a:ext cx="12438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txBox="1"/>
          <p:nvPr/>
        </p:nvSpPr>
        <p:spPr>
          <a:xfrm>
            <a:off x="4249555" y="3297000"/>
            <a:ext cx="14637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Calibri"/>
                <a:ea typeface="Calibri"/>
                <a:cs typeface="Calibri"/>
                <a:sym typeface="Calibri"/>
              </a:rPr>
              <a:t>Bitwise and between image frame and mask</a:t>
            </a:r>
            <a:endParaRPr b="1" sz="1200">
              <a:latin typeface="Calibri"/>
              <a:ea typeface="Calibri"/>
              <a:cs typeface="Calibri"/>
              <a:sym typeface="Calibri"/>
            </a:endParaRPr>
          </a:p>
        </p:txBody>
      </p:sp>
      <p:sp>
        <p:nvSpPr>
          <p:cNvPr id="1069" name="Google Shape;1069;p65"/>
          <p:cNvSpPr/>
          <p:nvPr/>
        </p:nvSpPr>
        <p:spPr>
          <a:xfrm>
            <a:off x="2736708" y="3366291"/>
            <a:ext cx="1243800" cy="623700"/>
          </a:xfrm>
          <a:prstGeom prst="rect">
            <a:avLst/>
          </a:prstGeom>
          <a:solidFill>
            <a:srgbClr val="EFEFE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txBox="1"/>
          <p:nvPr/>
        </p:nvSpPr>
        <p:spPr>
          <a:xfrm>
            <a:off x="2685714" y="3366300"/>
            <a:ext cx="13332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Create contour to track color</a:t>
            </a:r>
            <a:endParaRPr b="1">
              <a:latin typeface="Calibri"/>
              <a:ea typeface="Calibri"/>
              <a:cs typeface="Calibri"/>
              <a:sym typeface="Calibri"/>
            </a:endParaRPr>
          </a:p>
        </p:txBody>
      </p:sp>
      <p:sp>
        <p:nvSpPr>
          <p:cNvPr id="1071" name="Google Shape;1071;p65"/>
          <p:cNvSpPr/>
          <p:nvPr/>
        </p:nvSpPr>
        <p:spPr>
          <a:xfrm>
            <a:off x="1048376" y="3369700"/>
            <a:ext cx="1333200" cy="6237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txBox="1"/>
          <p:nvPr/>
        </p:nvSpPr>
        <p:spPr>
          <a:xfrm>
            <a:off x="993156" y="3443700"/>
            <a:ext cx="13884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Calibri"/>
                <a:ea typeface="Calibri"/>
                <a:cs typeface="Calibri"/>
                <a:sym typeface="Calibri"/>
              </a:rPr>
              <a:t>Color detection</a:t>
            </a:r>
            <a:endParaRPr b="1">
              <a:latin typeface="Calibri"/>
              <a:ea typeface="Calibri"/>
              <a:cs typeface="Calibri"/>
              <a:sym typeface="Calibri"/>
            </a:endParaRPr>
          </a:p>
        </p:txBody>
      </p:sp>
      <p:cxnSp>
        <p:nvCxnSpPr>
          <p:cNvPr id="1073" name="Google Shape;1073;p65"/>
          <p:cNvCxnSpPr>
            <a:stCxn id="1057" idx="3"/>
            <a:endCxn id="1059" idx="1"/>
          </p:cNvCxnSpPr>
          <p:nvPr/>
        </p:nvCxnSpPr>
        <p:spPr>
          <a:xfrm>
            <a:off x="2381575" y="1761525"/>
            <a:ext cx="347100" cy="1200"/>
          </a:xfrm>
          <a:prstGeom prst="straightConnector1">
            <a:avLst/>
          </a:prstGeom>
          <a:noFill/>
          <a:ln cap="flat" cmpd="sng" w="9525">
            <a:solidFill>
              <a:srgbClr val="595959"/>
            </a:solidFill>
            <a:prstDash val="solid"/>
            <a:round/>
            <a:headEnd len="med" w="med" type="none"/>
            <a:tailEnd len="med" w="med" type="triangle"/>
          </a:ln>
        </p:spPr>
      </p:cxnSp>
      <p:cxnSp>
        <p:nvCxnSpPr>
          <p:cNvPr id="1074" name="Google Shape;1074;p65"/>
          <p:cNvCxnSpPr>
            <a:stCxn id="1059" idx="3"/>
            <a:endCxn id="1061" idx="1"/>
          </p:cNvCxnSpPr>
          <p:nvPr/>
        </p:nvCxnSpPr>
        <p:spPr>
          <a:xfrm>
            <a:off x="4006125" y="1762738"/>
            <a:ext cx="347400" cy="4800"/>
          </a:xfrm>
          <a:prstGeom prst="straightConnector1">
            <a:avLst/>
          </a:prstGeom>
          <a:noFill/>
          <a:ln cap="flat" cmpd="sng" w="9525">
            <a:solidFill>
              <a:srgbClr val="595959"/>
            </a:solidFill>
            <a:prstDash val="solid"/>
            <a:round/>
            <a:headEnd len="med" w="med" type="none"/>
            <a:tailEnd len="med" w="med" type="triangle"/>
          </a:ln>
        </p:spPr>
      </p:cxnSp>
      <p:cxnSp>
        <p:nvCxnSpPr>
          <p:cNvPr id="1075" name="Google Shape;1075;p65"/>
          <p:cNvCxnSpPr>
            <a:stCxn id="1061" idx="3"/>
            <a:endCxn id="1063" idx="1"/>
          </p:cNvCxnSpPr>
          <p:nvPr/>
        </p:nvCxnSpPr>
        <p:spPr>
          <a:xfrm>
            <a:off x="5597225" y="1767450"/>
            <a:ext cx="318600" cy="13500"/>
          </a:xfrm>
          <a:prstGeom prst="straightConnector1">
            <a:avLst/>
          </a:prstGeom>
          <a:noFill/>
          <a:ln cap="flat" cmpd="sng" w="9525">
            <a:solidFill>
              <a:srgbClr val="595959"/>
            </a:solidFill>
            <a:prstDash val="solid"/>
            <a:round/>
            <a:headEnd len="med" w="med" type="none"/>
            <a:tailEnd len="med" w="med" type="triangle"/>
          </a:ln>
        </p:spPr>
      </p:cxnSp>
      <p:cxnSp>
        <p:nvCxnSpPr>
          <p:cNvPr id="1076" name="Google Shape;1076;p65"/>
          <p:cNvCxnSpPr>
            <a:stCxn id="1063" idx="3"/>
          </p:cNvCxnSpPr>
          <p:nvPr/>
        </p:nvCxnSpPr>
        <p:spPr>
          <a:xfrm>
            <a:off x="7159650" y="1780850"/>
            <a:ext cx="628500" cy="4500"/>
          </a:xfrm>
          <a:prstGeom prst="straightConnector1">
            <a:avLst/>
          </a:prstGeom>
          <a:noFill/>
          <a:ln cap="flat" cmpd="sng" w="9525">
            <a:solidFill>
              <a:srgbClr val="595959"/>
            </a:solidFill>
            <a:prstDash val="solid"/>
            <a:round/>
            <a:headEnd len="med" w="med" type="none"/>
            <a:tailEnd len="med" w="med" type="triangle"/>
          </a:ln>
        </p:spPr>
      </p:cxnSp>
      <p:cxnSp>
        <p:nvCxnSpPr>
          <p:cNvPr id="1077" name="Google Shape;1077;p65"/>
          <p:cNvCxnSpPr>
            <a:endCxn id="1065" idx="3"/>
          </p:cNvCxnSpPr>
          <p:nvPr/>
        </p:nvCxnSpPr>
        <p:spPr>
          <a:xfrm rot="10800000">
            <a:off x="7315525" y="3678150"/>
            <a:ext cx="467700" cy="6600"/>
          </a:xfrm>
          <a:prstGeom prst="straightConnector1">
            <a:avLst/>
          </a:prstGeom>
          <a:noFill/>
          <a:ln cap="flat" cmpd="sng" w="9525">
            <a:solidFill>
              <a:srgbClr val="595959"/>
            </a:solidFill>
            <a:prstDash val="solid"/>
            <a:round/>
            <a:headEnd len="med" w="med" type="none"/>
            <a:tailEnd len="med" w="med" type="triangle"/>
          </a:ln>
        </p:spPr>
      </p:cxnSp>
      <p:cxnSp>
        <p:nvCxnSpPr>
          <p:cNvPr id="1078" name="Google Shape;1078;p65"/>
          <p:cNvCxnSpPr>
            <a:stCxn id="1065" idx="1"/>
            <a:endCxn id="1067" idx="3"/>
          </p:cNvCxnSpPr>
          <p:nvPr/>
        </p:nvCxnSpPr>
        <p:spPr>
          <a:xfrm flipH="1">
            <a:off x="5566825" y="3678150"/>
            <a:ext cx="415500" cy="3300"/>
          </a:xfrm>
          <a:prstGeom prst="straightConnector1">
            <a:avLst/>
          </a:prstGeom>
          <a:noFill/>
          <a:ln cap="flat" cmpd="sng" w="9525">
            <a:solidFill>
              <a:srgbClr val="595959"/>
            </a:solidFill>
            <a:prstDash val="solid"/>
            <a:round/>
            <a:headEnd len="med" w="med" type="none"/>
            <a:tailEnd len="med" w="med" type="triangle"/>
          </a:ln>
        </p:spPr>
      </p:cxnSp>
      <p:cxnSp>
        <p:nvCxnSpPr>
          <p:cNvPr id="1079" name="Google Shape;1079;p65"/>
          <p:cNvCxnSpPr>
            <a:stCxn id="1067" idx="1"/>
            <a:endCxn id="1069" idx="3"/>
          </p:cNvCxnSpPr>
          <p:nvPr/>
        </p:nvCxnSpPr>
        <p:spPr>
          <a:xfrm rot="10800000">
            <a:off x="3980449" y="3678250"/>
            <a:ext cx="342600" cy="3300"/>
          </a:xfrm>
          <a:prstGeom prst="straightConnector1">
            <a:avLst/>
          </a:prstGeom>
          <a:noFill/>
          <a:ln cap="flat" cmpd="sng" w="9525">
            <a:solidFill>
              <a:srgbClr val="595959"/>
            </a:solidFill>
            <a:prstDash val="solid"/>
            <a:round/>
            <a:headEnd len="med" w="med" type="none"/>
            <a:tailEnd len="med" w="med" type="triangle"/>
          </a:ln>
        </p:spPr>
      </p:cxnSp>
      <p:cxnSp>
        <p:nvCxnSpPr>
          <p:cNvPr id="1080" name="Google Shape;1080;p65"/>
          <p:cNvCxnSpPr>
            <a:stCxn id="1069" idx="1"/>
            <a:endCxn id="1071" idx="3"/>
          </p:cNvCxnSpPr>
          <p:nvPr/>
        </p:nvCxnSpPr>
        <p:spPr>
          <a:xfrm flipH="1">
            <a:off x="2381508" y="3678141"/>
            <a:ext cx="355200" cy="3300"/>
          </a:xfrm>
          <a:prstGeom prst="straightConnector1">
            <a:avLst/>
          </a:prstGeom>
          <a:noFill/>
          <a:ln cap="flat" cmpd="sng" w="9525">
            <a:solidFill>
              <a:srgbClr val="595959"/>
            </a:solidFill>
            <a:prstDash val="solid"/>
            <a:round/>
            <a:headEnd len="med" w="med" type="none"/>
            <a:tailEnd len="med" w="med" type="triangle"/>
          </a:ln>
        </p:spPr>
      </p:cxnSp>
      <p:cxnSp>
        <p:nvCxnSpPr>
          <p:cNvPr id="1081" name="Google Shape;1081;p65"/>
          <p:cNvCxnSpPr/>
          <p:nvPr/>
        </p:nvCxnSpPr>
        <p:spPr>
          <a:xfrm flipH="1" rot="-5400000">
            <a:off x="6839400" y="2740638"/>
            <a:ext cx="1906800" cy="4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082" name="Google Shape;1082;p65"/>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83" name="Google Shape;1083;p65"/>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6"/>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OBJECT COLOR DETECTION</a:t>
            </a:r>
            <a:endParaRPr b="1" sz="2500">
              <a:solidFill>
                <a:srgbClr val="000000"/>
              </a:solidFill>
            </a:endParaRPr>
          </a:p>
        </p:txBody>
      </p:sp>
      <p:pic>
        <p:nvPicPr>
          <p:cNvPr descr="pes logo.png" id="1089" name="Google Shape;1089;p66"/>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090" name="Google Shape;1090;p66"/>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091" name="Google Shape;1091;p66"/>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1092" name="Google Shape;1092;p66"/>
          <p:cNvPicPr preferRelativeResize="0"/>
          <p:nvPr/>
        </p:nvPicPr>
        <p:blipFill>
          <a:blip r:embed="rId5">
            <a:alphaModFix/>
          </a:blip>
          <a:stretch>
            <a:fillRect/>
          </a:stretch>
        </p:blipFill>
        <p:spPr>
          <a:xfrm>
            <a:off x="704075" y="1920325"/>
            <a:ext cx="3043747" cy="1521873"/>
          </a:xfrm>
          <a:prstGeom prst="rect">
            <a:avLst/>
          </a:prstGeom>
          <a:noFill/>
          <a:ln>
            <a:noFill/>
          </a:ln>
        </p:spPr>
      </p:pic>
      <p:pic>
        <p:nvPicPr>
          <p:cNvPr id="1093" name="Google Shape;1093;p66"/>
          <p:cNvPicPr preferRelativeResize="0"/>
          <p:nvPr/>
        </p:nvPicPr>
        <p:blipFill>
          <a:blip r:embed="rId6">
            <a:alphaModFix/>
          </a:blip>
          <a:stretch>
            <a:fillRect/>
          </a:stretch>
        </p:blipFill>
        <p:spPr>
          <a:xfrm>
            <a:off x="5288025" y="1865576"/>
            <a:ext cx="2801490" cy="1631375"/>
          </a:xfrm>
          <a:prstGeom prst="rect">
            <a:avLst/>
          </a:prstGeom>
          <a:noFill/>
          <a:ln>
            <a:noFill/>
          </a:ln>
        </p:spPr>
      </p:pic>
      <p:sp>
        <p:nvSpPr>
          <p:cNvPr id="1094" name="Google Shape;1094;p66"/>
          <p:cNvSpPr txBox="1"/>
          <p:nvPr/>
        </p:nvSpPr>
        <p:spPr>
          <a:xfrm>
            <a:off x="725475" y="3627125"/>
            <a:ext cx="289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5" name="Google Shape;1095;p66"/>
          <p:cNvSpPr txBox="1"/>
          <p:nvPr/>
        </p:nvSpPr>
        <p:spPr>
          <a:xfrm>
            <a:off x="5392525" y="3563875"/>
            <a:ext cx="269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 Figure 13: Image showing the output of detected red coloured object</a:t>
            </a:r>
            <a:endParaRPr/>
          </a:p>
        </p:txBody>
      </p:sp>
      <p:sp>
        <p:nvSpPr>
          <p:cNvPr id="1096" name="Google Shape;1096;p66"/>
          <p:cNvSpPr txBox="1"/>
          <p:nvPr/>
        </p:nvSpPr>
        <p:spPr>
          <a:xfrm>
            <a:off x="414750" y="3556225"/>
            <a:ext cx="4036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latin typeface="Times New Roman"/>
                <a:ea typeface="Times New Roman"/>
                <a:cs typeface="Times New Roman"/>
                <a:sym typeface="Times New Roman"/>
              </a:rPr>
              <a:t>                </a:t>
            </a:r>
            <a:r>
              <a:rPr b="1" lang="en-GB" sz="1200">
                <a:solidFill>
                  <a:schemeClr val="dk1"/>
                </a:solidFill>
                <a:latin typeface="Times New Roman"/>
                <a:ea typeface="Times New Roman"/>
                <a:cs typeface="Times New Roman"/>
                <a:sym typeface="Times New Roman"/>
              </a:rPr>
              <a:t>Figure 12: Setup for colour detection</a:t>
            </a:r>
            <a:endParaRPr b="1" sz="10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300"/>
          </a:p>
        </p:txBody>
      </p:sp>
      <p:sp>
        <p:nvSpPr>
          <p:cNvPr id="1097" name="Google Shape;1097;p66"/>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098" name="Google Shape;1098;p66"/>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7"/>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DEMO</a:t>
            </a:r>
            <a:endParaRPr b="1" sz="2500">
              <a:solidFill>
                <a:srgbClr val="000000"/>
              </a:solidFill>
            </a:endParaRPr>
          </a:p>
        </p:txBody>
      </p:sp>
      <p:pic>
        <p:nvPicPr>
          <p:cNvPr descr="pes logo.png" id="1104" name="Google Shape;1104;p67"/>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05" name="Google Shape;1105;p67"/>
          <p:cNvPicPr preferRelativeResize="0"/>
          <p:nvPr/>
        </p:nvPicPr>
        <p:blipFill rotWithShape="1">
          <a:blip r:embed="rId4">
            <a:alphaModFix/>
          </a:blip>
          <a:srcRect b="0" l="0" r="0" t="0"/>
          <a:stretch/>
        </p:blipFill>
        <p:spPr>
          <a:xfrm>
            <a:off x="8020150" y="320125"/>
            <a:ext cx="914400" cy="914400"/>
          </a:xfrm>
          <a:prstGeom prst="rect">
            <a:avLst/>
          </a:prstGeom>
          <a:noFill/>
          <a:ln>
            <a:noFill/>
          </a:ln>
        </p:spPr>
      </p:pic>
      <p:sp>
        <p:nvSpPr>
          <p:cNvPr id="1106" name="Google Shape;1106;p67"/>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1107" name="Google Shape;1107;p67" title="IMG_5575.MOV">
            <a:hlinkClick r:id="rId5"/>
          </p:cNvPr>
          <p:cNvPicPr preferRelativeResize="0"/>
          <p:nvPr/>
        </p:nvPicPr>
        <p:blipFill>
          <a:blip r:embed="rId6">
            <a:alphaModFix/>
          </a:blip>
          <a:stretch>
            <a:fillRect/>
          </a:stretch>
        </p:blipFill>
        <p:spPr>
          <a:xfrm>
            <a:off x="1823800" y="1133500"/>
            <a:ext cx="5545025" cy="3007049"/>
          </a:xfrm>
          <a:prstGeom prst="rect">
            <a:avLst/>
          </a:prstGeom>
          <a:noFill/>
          <a:ln>
            <a:noFill/>
          </a:ln>
        </p:spPr>
      </p:pic>
      <p:sp>
        <p:nvSpPr>
          <p:cNvPr id="1108" name="Google Shape;1108;p67"/>
          <p:cNvSpPr txBox="1"/>
          <p:nvPr/>
        </p:nvSpPr>
        <p:spPr>
          <a:xfrm>
            <a:off x="6325900" y="3771250"/>
            <a:ext cx="23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109" name="Google Shape;1109;p67"/>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10" name="Google Shape;1110;p67"/>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1111" name="Google Shape;1111;p67"/>
          <p:cNvSpPr txBox="1"/>
          <p:nvPr/>
        </p:nvSpPr>
        <p:spPr>
          <a:xfrm>
            <a:off x="2656475" y="4080700"/>
            <a:ext cx="40368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Demonstration of the Robotic Arm moving in forward direction</a:t>
            </a:r>
            <a:endParaRPr sz="10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68"/>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DEMO</a:t>
            </a:r>
            <a:endParaRPr b="1" sz="2500">
              <a:solidFill>
                <a:srgbClr val="000000"/>
              </a:solidFill>
            </a:endParaRPr>
          </a:p>
        </p:txBody>
      </p:sp>
      <p:pic>
        <p:nvPicPr>
          <p:cNvPr descr="pes logo.png" id="1117" name="Google Shape;1117;p68"/>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18" name="Google Shape;1118;p68"/>
          <p:cNvPicPr preferRelativeResize="0"/>
          <p:nvPr/>
        </p:nvPicPr>
        <p:blipFill rotWithShape="1">
          <a:blip r:embed="rId4">
            <a:alphaModFix/>
          </a:blip>
          <a:srcRect b="0" l="0" r="0" t="0"/>
          <a:stretch/>
        </p:blipFill>
        <p:spPr>
          <a:xfrm>
            <a:off x="8048100" y="205825"/>
            <a:ext cx="914400" cy="914400"/>
          </a:xfrm>
          <a:prstGeom prst="rect">
            <a:avLst/>
          </a:prstGeom>
          <a:noFill/>
          <a:ln>
            <a:noFill/>
          </a:ln>
        </p:spPr>
      </p:pic>
      <p:sp>
        <p:nvSpPr>
          <p:cNvPr id="1119" name="Google Shape;1119;p68"/>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20" name="Google Shape;1120;p68"/>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Robotic Arm BCI</a:t>
            </a:r>
            <a:endParaRPr sz="1200">
              <a:solidFill>
                <a:srgbClr val="888888"/>
              </a:solidFill>
              <a:latin typeface="Calibri"/>
              <a:ea typeface="Calibri"/>
              <a:cs typeface="Calibri"/>
              <a:sym typeface="Calibri"/>
            </a:endParaRPr>
          </a:p>
        </p:txBody>
      </p:sp>
      <p:sp>
        <p:nvSpPr>
          <p:cNvPr id="1121" name="Google Shape;1121;p68"/>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pic>
        <p:nvPicPr>
          <p:cNvPr id="1122" name="Google Shape;1122;p68" title="IMG_5590.MOV">
            <a:hlinkClick r:id="rId5"/>
          </p:cNvPr>
          <p:cNvPicPr preferRelativeResize="0"/>
          <p:nvPr/>
        </p:nvPicPr>
        <p:blipFill>
          <a:blip r:embed="rId6">
            <a:alphaModFix/>
          </a:blip>
          <a:stretch>
            <a:fillRect/>
          </a:stretch>
        </p:blipFill>
        <p:spPr>
          <a:xfrm>
            <a:off x="2085525" y="1234525"/>
            <a:ext cx="5092125" cy="2864326"/>
          </a:xfrm>
          <a:prstGeom prst="rect">
            <a:avLst/>
          </a:prstGeom>
          <a:noFill/>
          <a:ln>
            <a:noFill/>
          </a:ln>
        </p:spPr>
      </p:pic>
      <p:sp>
        <p:nvSpPr>
          <p:cNvPr id="1123" name="Google Shape;1123;p68"/>
          <p:cNvSpPr txBox="1"/>
          <p:nvPr/>
        </p:nvSpPr>
        <p:spPr>
          <a:xfrm>
            <a:off x="3131588" y="4098850"/>
            <a:ext cx="30000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Times New Roman"/>
                <a:ea typeface="Times New Roman"/>
                <a:cs typeface="Times New Roman"/>
                <a:sym typeface="Times New Roman"/>
              </a:rPr>
              <a:t>Demonstration of the Robotic Arm moving in right direction</a:t>
            </a:r>
            <a:endParaRPr sz="1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69"/>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CONCLUSION </a:t>
            </a:r>
            <a:endParaRPr b="1" sz="2500">
              <a:solidFill>
                <a:srgbClr val="000000"/>
              </a:solidFill>
            </a:endParaRPr>
          </a:p>
        </p:txBody>
      </p:sp>
      <p:pic>
        <p:nvPicPr>
          <p:cNvPr descr="pes logo.png" id="1129" name="Google Shape;1129;p69"/>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30" name="Google Shape;1130;p69"/>
          <p:cNvPicPr preferRelativeResize="0"/>
          <p:nvPr/>
        </p:nvPicPr>
        <p:blipFill rotWithShape="1">
          <a:blip r:embed="rId4">
            <a:alphaModFix/>
          </a:blip>
          <a:srcRect b="0" l="0" r="0" t="0"/>
          <a:stretch/>
        </p:blipFill>
        <p:spPr>
          <a:xfrm>
            <a:off x="7978200" y="331075"/>
            <a:ext cx="914400" cy="914400"/>
          </a:xfrm>
          <a:prstGeom prst="rect">
            <a:avLst/>
          </a:prstGeom>
          <a:noFill/>
          <a:ln>
            <a:noFill/>
          </a:ln>
        </p:spPr>
      </p:pic>
      <p:sp>
        <p:nvSpPr>
          <p:cNvPr id="1131" name="Google Shape;1131;p69"/>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32" name="Google Shape;1132;p69"/>
          <p:cNvSpPr txBox="1"/>
          <p:nvPr/>
        </p:nvSpPr>
        <p:spPr>
          <a:xfrm>
            <a:off x="342675" y="1339275"/>
            <a:ext cx="84492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Calibri"/>
              <a:buChar char="●"/>
            </a:pPr>
            <a:r>
              <a:rPr lang="en-GB" sz="1600">
                <a:solidFill>
                  <a:schemeClr val="dk1"/>
                </a:solidFill>
                <a:highlight>
                  <a:srgbClr val="FFFFFF"/>
                </a:highlight>
                <a:latin typeface="Calibri"/>
                <a:ea typeface="Calibri"/>
                <a:cs typeface="Calibri"/>
                <a:sym typeface="Calibri"/>
              </a:rPr>
              <a:t>Robotic Arm can be used for people with disabilities, as well as those who do not have a physical body. </a:t>
            </a:r>
            <a:endParaRPr sz="1600">
              <a:solidFill>
                <a:schemeClr val="dk1"/>
              </a:solidFill>
              <a:highlight>
                <a:srgbClr val="FFFFFF"/>
              </a:highlight>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GB" sz="1600">
                <a:solidFill>
                  <a:schemeClr val="dk1"/>
                </a:solidFill>
                <a:highlight>
                  <a:srgbClr val="FFFFFF"/>
                </a:highlight>
                <a:latin typeface="Calibri"/>
                <a:ea typeface="Calibri"/>
                <a:cs typeface="Calibri"/>
                <a:sym typeface="Calibri"/>
              </a:rPr>
              <a:t>By comparing the accuracies of all the variants, we can conclude that using Rmsprop optimizer, dropout of 0.5 and with 2 hidden layers generated the best average accuracy of 71.03 percent. Including early stopping helped in increasing the accuracy </a:t>
            </a:r>
            <a:endParaRPr sz="1600">
              <a:solidFill>
                <a:schemeClr val="dk1"/>
              </a:solidFill>
              <a:highlight>
                <a:srgbClr val="FFFFFF"/>
              </a:highlight>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GB" sz="1600">
                <a:solidFill>
                  <a:schemeClr val="dk1"/>
                </a:solidFill>
                <a:highlight>
                  <a:srgbClr val="FFFFFF"/>
                </a:highlight>
                <a:latin typeface="Calibri"/>
                <a:ea typeface="Calibri"/>
                <a:cs typeface="Calibri"/>
                <a:sym typeface="Calibri"/>
              </a:rPr>
              <a:t>The robotic arm was capable of moving towards a particular direction and pick and place objects.</a:t>
            </a:r>
            <a:endParaRPr sz="1600">
              <a:solidFill>
                <a:schemeClr val="dk1"/>
              </a:solidFill>
              <a:highlight>
                <a:srgbClr val="FFFFFF"/>
              </a:highlight>
              <a:latin typeface="Calibri"/>
              <a:ea typeface="Calibri"/>
              <a:cs typeface="Calibri"/>
              <a:sym typeface="Calibri"/>
            </a:endParaRPr>
          </a:p>
        </p:txBody>
      </p:sp>
      <p:sp>
        <p:nvSpPr>
          <p:cNvPr id="1133" name="Google Shape;1133;p69"/>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34" name="Google Shape;1134;p69"/>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70"/>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FUTURE SCOPE</a:t>
            </a:r>
            <a:endParaRPr b="1" sz="2500">
              <a:solidFill>
                <a:srgbClr val="000000"/>
              </a:solidFill>
            </a:endParaRPr>
          </a:p>
        </p:txBody>
      </p:sp>
      <p:pic>
        <p:nvPicPr>
          <p:cNvPr descr="pes logo.png" id="1140" name="Google Shape;1140;p70"/>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41" name="Google Shape;1141;p70"/>
          <p:cNvPicPr preferRelativeResize="0"/>
          <p:nvPr/>
        </p:nvPicPr>
        <p:blipFill rotWithShape="1">
          <a:blip r:embed="rId4">
            <a:alphaModFix/>
          </a:blip>
          <a:srcRect b="0" l="0" r="0" t="0"/>
          <a:stretch/>
        </p:blipFill>
        <p:spPr>
          <a:xfrm>
            <a:off x="7992175" y="205825"/>
            <a:ext cx="914400" cy="914400"/>
          </a:xfrm>
          <a:prstGeom prst="rect">
            <a:avLst/>
          </a:prstGeom>
          <a:noFill/>
          <a:ln>
            <a:noFill/>
          </a:ln>
        </p:spPr>
      </p:pic>
      <p:sp>
        <p:nvSpPr>
          <p:cNvPr id="1142" name="Google Shape;1142;p70"/>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43" name="Google Shape;1143;p70"/>
          <p:cNvSpPr txBox="1"/>
          <p:nvPr/>
        </p:nvSpPr>
        <p:spPr>
          <a:xfrm>
            <a:off x="342675" y="1339275"/>
            <a:ext cx="84492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region where the project is to conducted should have an excellent lighting framework, since there is an object colour recognition included</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items which should be picked by the robotic arm should be light weight.</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colors are predefined to detect objects easily</a:t>
            </a:r>
            <a:endParaRPr sz="1600">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GB" sz="1600">
                <a:latin typeface="Calibri"/>
                <a:ea typeface="Calibri"/>
                <a:cs typeface="Calibri"/>
                <a:sym typeface="Calibri"/>
              </a:rPr>
              <a:t>The test environment should not have any obstacle.</a:t>
            </a:r>
            <a:endParaRPr sz="1600">
              <a:latin typeface="Calibri"/>
              <a:ea typeface="Calibri"/>
              <a:cs typeface="Calibri"/>
              <a:sym typeface="Calibri"/>
            </a:endParaRPr>
          </a:p>
        </p:txBody>
      </p:sp>
      <p:sp>
        <p:nvSpPr>
          <p:cNvPr id="1144" name="Google Shape;1144;p70"/>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45" name="Google Shape;1145;p70"/>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71"/>
          <p:cNvSpPr txBox="1"/>
          <p:nvPr>
            <p:ph type="title"/>
          </p:nvPr>
        </p:nvSpPr>
        <p:spPr>
          <a:xfrm>
            <a:off x="142025" y="503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NOVELTY</a:t>
            </a:r>
            <a:endParaRPr b="1"/>
          </a:p>
        </p:txBody>
      </p:sp>
      <p:pic>
        <p:nvPicPr>
          <p:cNvPr descr="pes logo.png" id="1151" name="Google Shape;1151;p71"/>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52" name="Google Shape;1152;p71"/>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153" name="Google Shape;1153;p71"/>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54" name="Google Shape;1154;p71"/>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155" name="Google Shape;1155;p71"/>
          <p:cNvSpPr txBox="1"/>
          <p:nvPr/>
        </p:nvSpPr>
        <p:spPr>
          <a:xfrm>
            <a:off x="1756600" y="1237700"/>
            <a:ext cx="54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6" name="Google Shape;1156;p71"/>
          <p:cNvSpPr txBox="1"/>
          <p:nvPr/>
        </p:nvSpPr>
        <p:spPr>
          <a:xfrm>
            <a:off x="897900" y="1530700"/>
            <a:ext cx="748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ANN </a:t>
            </a:r>
            <a:r>
              <a:rPr b="1" lang="en-GB" sz="1600">
                <a:latin typeface="Calibri"/>
                <a:ea typeface="Calibri"/>
                <a:cs typeface="Calibri"/>
                <a:sym typeface="Calibri"/>
              </a:rPr>
              <a:t>Model</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a:latin typeface="Calibri"/>
                <a:ea typeface="Calibri"/>
                <a:cs typeface="Calibri"/>
                <a:sym typeface="Calibri"/>
              </a:rPr>
              <a:t>The model developed to classify the EEG signals consist of four layers, and various methods like dropout layers and early stopping was implemented to overcome the problem of overfitting.</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GB" sz="1600">
                <a:latin typeface="Calibri"/>
                <a:ea typeface="Calibri"/>
                <a:cs typeface="Calibri"/>
                <a:sym typeface="Calibri"/>
              </a:rPr>
              <a:t>Mobile </a:t>
            </a:r>
            <a:r>
              <a:rPr b="1" lang="en-GB" sz="1600">
                <a:latin typeface="Calibri"/>
                <a:ea typeface="Calibri"/>
                <a:cs typeface="Calibri"/>
                <a:sym typeface="Calibri"/>
              </a:rPr>
              <a:t>Robotic Arm</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a:latin typeface="Calibri"/>
                <a:ea typeface="Calibri"/>
                <a:cs typeface="Calibri"/>
                <a:sym typeface="Calibri"/>
              </a:rPr>
              <a:t>The robotic arm is capable of moving in four </a:t>
            </a:r>
            <a:r>
              <a:rPr lang="en-GB" sz="1600">
                <a:latin typeface="Calibri"/>
                <a:ea typeface="Calibri"/>
                <a:cs typeface="Calibri"/>
                <a:sym typeface="Calibri"/>
              </a:rPr>
              <a:t>different</a:t>
            </a:r>
            <a:r>
              <a:rPr lang="en-GB" sz="1600">
                <a:latin typeface="Calibri"/>
                <a:ea typeface="Calibri"/>
                <a:cs typeface="Calibri"/>
                <a:sym typeface="Calibri"/>
              </a:rPr>
              <a:t> directions to pick and place objects and is not fixed in a specific spot. </a:t>
            </a:r>
            <a:endParaRPr b="1"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
        <p:nvSpPr>
          <p:cNvPr id="1157" name="Google Shape;1157;p71"/>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58" name="Google Shape;1158;p71"/>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72"/>
          <p:cNvSpPr txBox="1"/>
          <p:nvPr>
            <p:ph type="title"/>
          </p:nvPr>
        </p:nvSpPr>
        <p:spPr>
          <a:xfrm>
            <a:off x="183800" y="503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INDIVIDUAL CONTRIBUTION</a:t>
            </a:r>
            <a:endParaRPr b="1"/>
          </a:p>
        </p:txBody>
      </p:sp>
      <p:pic>
        <p:nvPicPr>
          <p:cNvPr descr="pes logo.png" id="1164" name="Google Shape;1164;p72"/>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65" name="Google Shape;1165;p72"/>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166" name="Google Shape;1166;p72"/>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67" name="Google Shape;1167;p72"/>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168" name="Google Shape;1168;p72"/>
          <p:cNvSpPr txBox="1"/>
          <p:nvPr/>
        </p:nvSpPr>
        <p:spPr>
          <a:xfrm>
            <a:off x="1756600" y="1237700"/>
            <a:ext cx="54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9" name="Google Shape;1169;p72"/>
          <p:cNvSpPr txBox="1"/>
          <p:nvPr/>
        </p:nvSpPr>
        <p:spPr>
          <a:xfrm>
            <a:off x="795500" y="1496550"/>
            <a:ext cx="77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0" name="Google Shape;1170;p72"/>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71" name="Google Shape;1171;p72"/>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graphicFrame>
        <p:nvGraphicFramePr>
          <p:cNvPr id="1172" name="Google Shape;1172;p72"/>
          <p:cNvGraphicFramePr/>
          <p:nvPr/>
        </p:nvGraphicFramePr>
        <p:xfrm>
          <a:off x="952500" y="1356390"/>
          <a:ext cx="3000000" cy="3000000"/>
        </p:xfrm>
        <a:graphic>
          <a:graphicData uri="http://schemas.openxmlformats.org/drawingml/2006/table">
            <a:tbl>
              <a:tblPr>
                <a:noFill/>
                <a:tableStyleId>{2C28B366-DC3E-4ED9-836C-27685F15CBF1}</a:tableStyleId>
              </a:tblPr>
              <a:tblGrid>
                <a:gridCol w="2445450"/>
                <a:gridCol w="4793550"/>
              </a:tblGrid>
              <a:tr h="496125">
                <a:tc>
                  <a:txBody>
                    <a:bodyPr/>
                    <a:lstStyle/>
                    <a:p>
                      <a:pPr indent="0" lvl="0" marL="0" rtl="0" algn="ctr">
                        <a:spcBef>
                          <a:spcPts val="0"/>
                        </a:spcBef>
                        <a:spcAft>
                          <a:spcPts val="0"/>
                        </a:spcAft>
                        <a:buNone/>
                      </a:pPr>
                      <a:r>
                        <a:rPr b="1" lang="en-GB">
                          <a:latin typeface="Calibri"/>
                          <a:ea typeface="Calibri"/>
                          <a:cs typeface="Calibri"/>
                          <a:sym typeface="Calibri"/>
                        </a:rPr>
                        <a:t>Name</a:t>
                      </a:r>
                      <a:endParaRPr b="1">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GB">
                          <a:latin typeface="Calibri"/>
                          <a:ea typeface="Calibri"/>
                          <a:cs typeface="Calibri"/>
                          <a:sym typeface="Calibri"/>
                        </a:rPr>
                        <a:t>Contribution</a:t>
                      </a:r>
                      <a:endParaRPr b="1">
                        <a:latin typeface="Calibri"/>
                        <a:ea typeface="Calibri"/>
                        <a:cs typeface="Calibri"/>
                        <a:sym typeface="Calibri"/>
                      </a:endParaRPr>
                    </a:p>
                  </a:txBody>
                  <a:tcPr marT="91425" marB="91425" marR="91425" marL="91425"/>
                </a:tc>
              </a:tr>
              <a:tr h="743775">
                <a:tc>
                  <a:txBody>
                    <a:bodyPr/>
                    <a:lstStyle/>
                    <a:p>
                      <a:pPr indent="0" lvl="0" marL="0" rtl="0" algn="l">
                        <a:spcBef>
                          <a:spcPts val="0"/>
                        </a:spcBef>
                        <a:spcAft>
                          <a:spcPts val="0"/>
                        </a:spcAft>
                        <a:buNone/>
                      </a:pPr>
                      <a:r>
                        <a:rPr lang="en-GB">
                          <a:latin typeface="Calibri"/>
                          <a:ea typeface="Calibri"/>
                          <a:cs typeface="Calibri"/>
                          <a:sym typeface="Calibri"/>
                        </a:rPr>
                        <a:t> V SaisrI</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Literature Survey, Extracting Data from dataset,Renaming the labels, Building model, Train test split, Object Detection</a:t>
                      </a:r>
                      <a:endParaRPr>
                        <a:latin typeface="Calibri"/>
                        <a:ea typeface="Calibri"/>
                        <a:cs typeface="Calibri"/>
                        <a:sym typeface="Calibri"/>
                      </a:endParaRPr>
                    </a:p>
                  </a:txBody>
                  <a:tcPr marT="91425" marB="91425" marR="91425" marL="91425"/>
                </a:tc>
              </a:tr>
              <a:tr h="743775">
                <a:tc>
                  <a:txBody>
                    <a:bodyPr/>
                    <a:lstStyle/>
                    <a:p>
                      <a:pPr indent="0" lvl="0" marL="0" rtl="0" algn="l">
                        <a:spcBef>
                          <a:spcPts val="0"/>
                        </a:spcBef>
                        <a:spcAft>
                          <a:spcPts val="0"/>
                        </a:spcAft>
                        <a:buNone/>
                      </a:pPr>
                      <a:r>
                        <a:rPr lang="en-GB">
                          <a:latin typeface="Calibri"/>
                          <a:ea typeface="Calibri"/>
                          <a:cs typeface="Calibri"/>
                          <a:sym typeface="Calibri"/>
                        </a:rPr>
                        <a:t>Harshita R Vastrad</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Literature Survey, Finding Events, Plotting epochs,Feature extraction,  Building model, Early stopping, Getting components, Motor movements</a:t>
                      </a:r>
                      <a:endParaRPr>
                        <a:latin typeface="Calibri"/>
                        <a:ea typeface="Calibri"/>
                        <a:cs typeface="Calibri"/>
                        <a:sym typeface="Calibri"/>
                      </a:endParaRPr>
                    </a:p>
                  </a:txBody>
                  <a:tcPr marT="91425" marB="91425" marR="91425" marL="91425"/>
                </a:tc>
              </a:tr>
              <a:tr h="743775">
                <a:tc>
                  <a:txBody>
                    <a:bodyPr/>
                    <a:lstStyle/>
                    <a:p>
                      <a:pPr indent="0" lvl="0" marL="0" rtl="0" algn="l">
                        <a:spcBef>
                          <a:spcPts val="0"/>
                        </a:spcBef>
                        <a:spcAft>
                          <a:spcPts val="0"/>
                        </a:spcAft>
                        <a:buNone/>
                      </a:pPr>
                      <a:r>
                        <a:rPr lang="en-GB">
                          <a:latin typeface="Calibri"/>
                          <a:ea typeface="Calibri"/>
                          <a:cs typeface="Calibri"/>
                          <a:sym typeface="Calibri"/>
                        </a:rPr>
                        <a:t>Shreya Vittal Deexit</a:t>
                      </a:r>
                      <a:endParaRPr>
                        <a:latin typeface="Calibri"/>
                        <a:ea typeface="Calibri"/>
                        <a:cs typeface="Calibri"/>
                        <a:sym typeface="Calibri"/>
                      </a:endParaRPr>
                    </a:p>
                  </a:txBody>
                  <a:tcPr marT="91425" marB="91425" marR="91425" marL="91425"/>
                </a:tc>
                <a:tc>
                  <a:txBody>
                    <a:bodyPr/>
                    <a:lstStyle/>
                    <a:p>
                      <a:pPr indent="-317500" lvl="0" marL="457200" rtl="0" algn="l">
                        <a:spcBef>
                          <a:spcPts val="0"/>
                        </a:spcBef>
                        <a:spcAft>
                          <a:spcPts val="0"/>
                        </a:spcAft>
                        <a:buSzPts val="1400"/>
                        <a:buFont typeface="Calibri"/>
                        <a:buChar char="●"/>
                      </a:pPr>
                      <a:r>
                        <a:rPr lang="en-GB">
                          <a:solidFill>
                            <a:schemeClr val="dk1"/>
                          </a:solidFill>
                          <a:latin typeface="Calibri"/>
                          <a:ea typeface="Calibri"/>
                          <a:cs typeface="Calibri"/>
                          <a:sym typeface="Calibri"/>
                        </a:rPr>
                        <a:t>Literature Survey, Applying Bandpass filter, Channel Selection, Building model,</a:t>
                      </a:r>
                      <a:r>
                        <a:rPr lang="en-GB">
                          <a:latin typeface="Calibri"/>
                          <a:ea typeface="Calibri"/>
                          <a:cs typeface="Calibri"/>
                          <a:sym typeface="Calibri"/>
                        </a:rPr>
                        <a:t>  Integrating the model with Pi, Tensorflow Set up     </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73"/>
          <p:cNvSpPr txBox="1"/>
          <p:nvPr>
            <p:ph type="title"/>
          </p:nvPr>
        </p:nvSpPr>
        <p:spPr>
          <a:xfrm>
            <a:off x="311700" y="547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TIMELINE</a:t>
            </a:r>
            <a:endParaRPr b="1"/>
          </a:p>
        </p:txBody>
      </p:sp>
      <p:pic>
        <p:nvPicPr>
          <p:cNvPr descr="pes logo.png" id="1178" name="Google Shape;1178;p73"/>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179" name="Google Shape;1179;p73"/>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180" name="Google Shape;1180;p73"/>
          <p:cNvSpPr txBox="1"/>
          <p:nvPr/>
        </p:nvSpPr>
        <p:spPr>
          <a:xfrm>
            <a:off x="6698700" y="470362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81" name="Google Shape;1181;p73"/>
          <p:cNvSpPr txBox="1"/>
          <p:nvPr/>
        </p:nvSpPr>
        <p:spPr>
          <a:xfrm>
            <a:off x="2919350" y="464942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182" name="Google Shape;1182;p73"/>
          <p:cNvSpPr txBox="1"/>
          <p:nvPr/>
        </p:nvSpPr>
        <p:spPr>
          <a:xfrm>
            <a:off x="1756600" y="1237700"/>
            <a:ext cx="54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83" name="Google Shape;1183;p73"/>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84" name="Google Shape;1184;p73"/>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pic>
        <p:nvPicPr>
          <p:cNvPr id="1185" name="Google Shape;1185;p73"/>
          <p:cNvPicPr preferRelativeResize="0"/>
          <p:nvPr/>
        </p:nvPicPr>
        <p:blipFill>
          <a:blip r:embed="rId5">
            <a:alphaModFix/>
          </a:blip>
          <a:stretch>
            <a:fillRect/>
          </a:stretch>
        </p:blipFill>
        <p:spPr>
          <a:xfrm>
            <a:off x="1332475" y="1234513"/>
            <a:ext cx="5955600" cy="3132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74"/>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REFERENCES</a:t>
            </a:r>
            <a:endParaRPr b="1" sz="2500">
              <a:solidFill>
                <a:srgbClr val="000000"/>
              </a:solidFill>
            </a:endParaRPr>
          </a:p>
        </p:txBody>
      </p:sp>
      <p:sp>
        <p:nvSpPr>
          <p:cNvPr id="1191" name="Google Shape;1191;p74"/>
          <p:cNvSpPr txBox="1"/>
          <p:nvPr/>
        </p:nvSpPr>
        <p:spPr>
          <a:xfrm>
            <a:off x="311700" y="1008688"/>
            <a:ext cx="8520600" cy="3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a:p>
            <a:pPr indent="-311150" lvl="0" marL="457200" rtl="0" algn="l">
              <a:spcBef>
                <a:spcPts val="0"/>
              </a:spcBef>
              <a:spcAft>
                <a:spcPts val="0"/>
              </a:spcAft>
              <a:buSzPts val="1300"/>
              <a:buChar char="●"/>
            </a:pPr>
            <a:r>
              <a:rPr lang="en-GB" sz="1300">
                <a:solidFill>
                  <a:schemeClr val="dk1"/>
                </a:solidFill>
                <a:highlight>
                  <a:schemeClr val="lt1"/>
                </a:highlight>
                <a:uFill>
                  <a:noFill/>
                </a:uFill>
                <a:latin typeface="Calibri"/>
                <a:ea typeface="Calibri"/>
                <a:cs typeface="Calibri"/>
                <a:sym typeface="Calibri"/>
                <a:hlinkClick r:id="rId3">
                  <a:extLst>
                    <a:ext uri="{A12FA001-AC4F-418D-AE19-62706E023703}">
                      <ahyp:hlinkClr val="tx"/>
                    </a:ext>
                  </a:extLst>
                </a:hlinkClick>
              </a:rPr>
              <a:t>Pronadeep Bora</a:t>
            </a:r>
            <a:r>
              <a:rPr lang="en-GB" sz="1300">
                <a:solidFill>
                  <a:schemeClr val="dk1"/>
                </a:solidFill>
                <a:highlight>
                  <a:schemeClr val="lt1"/>
                </a:highlight>
                <a:latin typeface="Calibri"/>
                <a:ea typeface="Calibri"/>
                <a:cs typeface="Calibri"/>
                <a:sym typeface="Calibri"/>
              </a:rPr>
              <a:t>; </a:t>
            </a:r>
            <a:r>
              <a:rPr lang="en-GB" sz="1300">
                <a:solidFill>
                  <a:schemeClr val="dk1"/>
                </a:solidFill>
                <a:highlight>
                  <a:schemeClr val="lt1"/>
                </a:highlight>
                <a:uFill>
                  <a:noFill/>
                </a:uFill>
                <a:latin typeface="Calibri"/>
                <a:ea typeface="Calibri"/>
                <a:cs typeface="Calibri"/>
                <a:sym typeface="Calibri"/>
                <a:hlinkClick r:id="rId4">
                  <a:extLst>
                    <a:ext uri="{A12FA001-AC4F-418D-AE19-62706E023703}">
                      <ahyp:hlinkClr val="tx"/>
                    </a:ext>
                  </a:extLst>
                </a:hlinkClick>
              </a:rPr>
              <a:t>Vishwajit Nandi</a:t>
            </a:r>
            <a:r>
              <a:rPr lang="en-GB" sz="1300">
                <a:solidFill>
                  <a:schemeClr val="dk1"/>
                </a:solidFill>
                <a:highlight>
                  <a:schemeClr val="lt1"/>
                </a:highlight>
                <a:latin typeface="Calibri"/>
                <a:ea typeface="Calibri"/>
                <a:cs typeface="Calibri"/>
                <a:sym typeface="Calibri"/>
              </a:rPr>
              <a:t>,”</a:t>
            </a:r>
            <a:r>
              <a:rPr b="1" lang="en-GB" sz="1300">
                <a:solidFill>
                  <a:schemeClr val="dk1"/>
                </a:solidFill>
                <a:highlight>
                  <a:schemeClr val="lt1"/>
                </a:highlight>
                <a:latin typeface="Calibri"/>
                <a:ea typeface="Calibri"/>
                <a:cs typeface="Calibri"/>
                <a:sym typeface="Calibri"/>
              </a:rPr>
              <a:t>Low cost shadow function based articulated robotic arm</a:t>
            </a:r>
            <a:r>
              <a:rPr lang="en-GB" sz="1300">
                <a:solidFill>
                  <a:schemeClr val="dk1"/>
                </a:solidFill>
                <a:highlight>
                  <a:schemeClr val="lt1"/>
                </a:highlight>
                <a:latin typeface="Calibri"/>
                <a:ea typeface="Calibri"/>
                <a:cs typeface="Calibri"/>
                <a:sym typeface="Calibri"/>
              </a:rPr>
              <a:t>”, </a:t>
            </a:r>
            <a:r>
              <a:rPr lang="en-GB" sz="1300">
                <a:solidFill>
                  <a:schemeClr val="dk1"/>
                </a:solidFill>
                <a:highlight>
                  <a:srgbClr val="FFFFFF"/>
                </a:highlight>
                <a:uFill>
                  <a:noFill/>
                </a:uFill>
                <a:latin typeface="Calibri"/>
                <a:ea typeface="Calibri"/>
                <a:cs typeface="Calibri"/>
                <a:sym typeface="Calibri"/>
                <a:hlinkClick r:id="rId5">
                  <a:extLst>
                    <a:ext uri="{A12FA001-AC4F-418D-AE19-62706E023703}">
                      <ahyp:hlinkClr val="tx"/>
                    </a:ext>
                  </a:extLst>
                </a:hlinkClick>
              </a:rPr>
              <a:t>2015 International Conference on Energy, Power and Environment: Towards Sustainable Growth (ICEPE)</a:t>
            </a:r>
            <a:endParaRPr sz="1300">
              <a:latin typeface="Calibri"/>
              <a:ea typeface="Calibri"/>
              <a:cs typeface="Calibri"/>
              <a:sym typeface="Calibri"/>
            </a:endParaRPr>
          </a:p>
          <a:p>
            <a:pPr indent="-311150" lvl="0" marL="457200" rtl="0" algn="l">
              <a:spcBef>
                <a:spcPts val="0"/>
              </a:spcBef>
              <a:spcAft>
                <a:spcPts val="0"/>
              </a:spcAft>
              <a:buSzPts val="1300"/>
              <a:buChar char="●"/>
            </a:pPr>
            <a:r>
              <a:rPr lang="en-GB" sz="1300">
                <a:solidFill>
                  <a:schemeClr val="dk1"/>
                </a:solidFill>
                <a:highlight>
                  <a:schemeClr val="lt1"/>
                </a:highlight>
                <a:uFill>
                  <a:noFill/>
                </a:uFill>
                <a:latin typeface="Calibri"/>
                <a:ea typeface="Calibri"/>
                <a:cs typeface="Calibri"/>
                <a:sym typeface="Calibri"/>
                <a:hlinkClick r:id="rId6">
                  <a:extLst>
                    <a:ext uri="{A12FA001-AC4F-418D-AE19-62706E023703}">
                      <ahyp:hlinkClr val="tx"/>
                    </a:ext>
                  </a:extLst>
                </a:hlinkClick>
              </a:rPr>
              <a:t>Ana Riza F. Quiros</a:t>
            </a:r>
            <a:r>
              <a:rPr lang="en-GB" sz="1300">
                <a:solidFill>
                  <a:schemeClr val="dk1"/>
                </a:solidFill>
                <a:highlight>
                  <a:schemeClr val="lt1"/>
                </a:highlight>
                <a:latin typeface="Calibri"/>
                <a:ea typeface="Calibri"/>
                <a:cs typeface="Calibri"/>
                <a:sym typeface="Calibri"/>
              </a:rPr>
              <a:t>,</a:t>
            </a:r>
            <a:r>
              <a:rPr lang="en-GB" sz="1300">
                <a:solidFill>
                  <a:schemeClr val="dk1"/>
                </a:solidFill>
                <a:highlight>
                  <a:schemeClr val="lt1"/>
                </a:highlight>
                <a:uFill>
                  <a:noFill/>
                </a:uFill>
                <a:latin typeface="Calibri"/>
                <a:ea typeface="Calibri"/>
                <a:cs typeface="Calibri"/>
                <a:sym typeface="Calibri"/>
                <a:hlinkClick r:id="rId7">
                  <a:extLst>
                    <a:ext uri="{A12FA001-AC4F-418D-AE19-62706E023703}">
                      <ahyp:hlinkClr val="tx"/>
                    </a:ext>
                  </a:extLst>
                </a:hlinkClick>
              </a:rPr>
              <a:t>Alexander C. Abad</a:t>
            </a:r>
            <a:r>
              <a:rPr lang="en-GB" sz="1300">
                <a:solidFill>
                  <a:schemeClr val="dk1"/>
                </a:solidFill>
                <a:highlight>
                  <a:schemeClr val="lt1"/>
                </a:highlight>
                <a:latin typeface="Calibri"/>
                <a:ea typeface="Calibri"/>
                <a:cs typeface="Calibri"/>
                <a:sym typeface="Calibri"/>
              </a:rPr>
              <a:t>,</a:t>
            </a:r>
            <a:r>
              <a:rPr lang="en-GB" sz="1300">
                <a:solidFill>
                  <a:schemeClr val="dk1"/>
                </a:solidFill>
                <a:highlight>
                  <a:schemeClr val="lt1"/>
                </a:highlight>
                <a:uFill>
                  <a:noFill/>
                </a:uFill>
                <a:latin typeface="Calibri"/>
                <a:ea typeface="Calibri"/>
                <a:cs typeface="Calibri"/>
                <a:sym typeface="Calibri"/>
                <a:hlinkClick r:id="rId8">
                  <a:extLst>
                    <a:ext uri="{A12FA001-AC4F-418D-AE19-62706E023703}">
                      <ahyp:hlinkClr val="tx"/>
                    </a:ext>
                  </a:extLst>
                </a:hlinkClick>
              </a:rPr>
              <a:t>Elmer P. Dadios</a:t>
            </a:r>
            <a:r>
              <a:rPr lang="en-GB" sz="1300">
                <a:solidFill>
                  <a:schemeClr val="dk1"/>
                </a:solidFill>
                <a:highlight>
                  <a:schemeClr val="lt1"/>
                </a:highlight>
                <a:latin typeface="Calibri"/>
                <a:ea typeface="Calibri"/>
                <a:cs typeface="Calibri"/>
                <a:sym typeface="Calibri"/>
              </a:rPr>
              <a:t>,”</a:t>
            </a:r>
            <a:r>
              <a:rPr b="1" lang="en-GB" sz="1300">
                <a:solidFill>
                  <a:schemeClr val="dk1"/>
                </a:solidFill>
                <a:highlight>
                  <a:schemeClr val="lt1"/>
                </a:highlight>
                <a:latin typeface="Calibri"/>
                <a:ea typeface="Calibri"/>
                <a:cs typeface="Calibri"/>
                <a:sym typeface="Calibri"/>
              </a:rPr>
              <a:t>Object locator and collector robotic arm using artificial neural networks”, </a:t>
            </a:r>
            <a:r>
              <a:rPr lang="en-GB" sz="1300">
                <a:solidFill>
                  <a:schemeClr val="dk1"/>
                </a:solidFill>
                <a:highlight>
                  <a:srgbClr val="FFFFFF"/>
                </a:highlight>
                <a:uFill>
                  <a:noFill/>
                </a:uFill>
                <a:latin typeface="Calibri"/>
                <a:ea typeface="Calibri"/>
                <a:cs typeface="Calibri"/>
                <a:sym typeface="Calibri"/>
                <a:hlinkClick r:id="rId9">
                  <a:extLst>
                    <a:ext uri="{A12FA001-AC4F-418D-AE19-62706E023703}">
                      <ahyp:hlinkClr val="tx"/>
                    </a:ext>
                  </a:extLst>
                </a:hlinkClick>
              </a:rPr>
              <a:t>2015 International Conference on Humanoid, Nanotechnology, Information Technology,Communication and Control, Environment and Management (HNICEM)</a:t>
            </a:r>
            <a:endParaRPr sz="1300">
              <a:latin typeface="Calibri"/>
              <a:ea typeface="Calibri"/>
              <a:cs typeface="Calibri"/>
              <a:sym typeface="Calibri"/>
            </a:endParaRPr>
          </a:p>
          <a:p>
            <a:pPr indent="-311150" lvl="0" marL="457200" rtl="0" algn="l">
              <a:spcBef>
                <a:spcPts val="0"/>
              </a:spcBef>
              <a:spcAft>
                <a:spcPts val="0"/>
              </a:spcAft>
              <a:buSzPts val="1300"/>
              <a:buChar char="●"/>
            </a:pPr>
            <a:r>
              <a:rPr lang="en-GB" sz="1300">
                <a:solidFill>
                  <a:schemeClr val="dk1"/>
                </a:solidFill>
                <a:highlight>
                  <a:srgbClr val="FFFFFF"/>
                </a:highlight>
                <a:latin typeface="Calibri"/>
                <a:ea typeface="Calibri"/>
                <a:cs typeface="Calibri"/>
                <a:sym typeface="Calibri"/>
              </a:rPr>
              <a:t>Son Ngoc Truong Faculty of Electrical and Electronics Engineering HCMC University of Technology and Education,”</a:t>
            </a:r>
            <a:r>
              <a:rPr b="1" lang="en-GB" sz="1300">
                <a:solidFill>
                  <a:schemeClr val="dk1"/>
                </a:solidFill>
                <a:highlight>
                  <a:schemeClr val="lt1"/>
                </a:highlight>
                <a:latin typeface="Calibri"/>
                <a:ea typeface="Calibri"/>
                <a:cs typeface="Calibri"/>
                <a:sym typeface="Calibri"/>
              </a:rPr>
              <a:t>A Low-cost Artificial Neural Network Model for Raspberry Pi</a:t>
            </a:r>
            <a:r>
              <a:rPr lang="en-GB" sz="1300">
                <a:solidFill>
                  <a:schemeClr val="dk1"/>
                </a:solidFill>
                <a:highlight>
                  <a:schemeClr val="lt1"/>
                </a:highlight>
                <a:latin typeface="Calibri"/>
                <a:ea typeface="Calibri"/>
                <a:cs typeface="Calibri"/>
                <a:sym typeface="Calibri"/>
              </a:rPr>
              <a:t>”</a:t>
            </a:r>
            <a:r>
              <a:rPr lang="en-GB" sz="1300">
                <a:solidFill>
                  <a:schemeClr val="dk1"/>
                </a:solidFill>
                <a:highlight>
                  <a:srgbClr val="FFFFFF"/>
                </a:highlight>
                <a:latin typeface="Calibri"/>
                <a:ea typeface="Calibri"/>
                <a:cs typeface="Calibri"/>
                <a:sym typeface="Calibri"/>
              </a:rPr>
              <a:t>Engineering, Technology &amp; Applied Science Research</a:t>
            </a:r>
            <a:endParaRPr sz="1300">
              <a:solidFill>
                <a:schemeClr val="dk1"/>
              </a:solidFill>
              <a:highlight>
                <a:srgbClr val="FFFFFF"/>
              </a:highlight>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300">
                <a:solidFill>
                  <a:srgbClr val="292929"/>
                </a:solidFill>
                <a:highlight>
                  <a:srgbClr val="FFFFFF"/>
                </a:highlight>
                <a:latin typeface="Calibri"/>
                <a:ea typeface="Calibri"/>
                <a:cs typeface="Calibri"/>
                <a:sym typeface="Calibri"/>
              </a:rPr>
              <a:t>Running a Convolutional Neural Network on Raspberry PI </a:t>
            </a:r>
            <a:r>
              <a:rPr lang="en-GB" sz="1300" u="sng">
                <a:solidFill>
                  <a:schemeClr val="accent5"/>
                </a:solidFill>
                <a:latin typeface="Calibri"/>
                <a:ea typeface="Calibri"/>
                <a:cs typeface="Calibri"/>
                <a:sym typeface="Calibri"/>
                <a:hlinkClick r:id="rId10">
                  <a:extLst>
                    <a:ext uri="{A12FA001-AC4F-418D-AE19-62706E023703}">
                      <ahyp:hlinkClr val="tx"/>
                    </a:ext>
                  </a:extLst>
                </a:hlinkClick>
              </a:rPr>
              <a:t>https://medium.com/swlh/running-a-convolutional-neural-network-on-raspberry-pi-4fc5bd80aa4d</a:t>
            </a:r>
            <a:endParaRPr sz="1300">
              <a:solidFill>
                <a:schemeClr val="dk1"/>
              </a:solidFill>
              <a:highlight>
                <a:srgbClr val="FFFFFF"/>
              </a:highlight>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200">
                <a:solidFill>
                  <a:schemeClr val="dk1"/>
                </a:solidFill>
                <a:latin typeface="Calibri"/>
                <a:ea typeface="Calibri"/>
                <a:cs typeface="Calibri"/>
                <a:sym typeface="Calibri"/>
              </a:rPr>
              <a:t>Ji-Hoon Jeong , Kyung-Hwan Shim , Dong-Joo Kim , and Seong-Whan Lee,</a:t>
            </a:r>
            <a:r>
              <a:rPr b="1" lang="en-GB" sz="1200">
                <a:solidFill>
                  <a:schemeClr val="dk1"/>
                </a:solidFill>
                <a:latin typeface="Calibri"/>
                <a:ea typeface="Calibri"/>
                <a:cs typeface="Calibri"/>
                <a:sym typeface="Calibri"/>
              </a:rPr>
              <a:t> “Brain-Controlled Robotic Arm System Based on Multi-Directional CNN-BiLSTM Network Using EEG Signals”</a:t>
            </a:r>
            <a:r>
              <a:rPr lang="en-GB" sz="1200">
                <a:solidFill>
                  <a:schemeClr val="dk1"/>
                </a:solidFill>
                <a:latin typeface="Calibri"/>
                <a:ea typeface="Calibri"/>
                <a:cs typeface="Calibri"/>
                <a:sym typeface="Calibri"/>
              </a:rPr>
              <a:t>,</a:t>
            </a:r>
            <a:r>
              <a:rPr lang="en-GB" sz="1200">
                <a:solidFill>
                  <a:schemeClr val="dk1"/>
                </a:solidFill>
                <a:highlight>
                  <a:srgbClr val="FFFFFF"/>
                </a:highlight>
                <a:uFill>
                  <a:noFill/>
                </a:uFill>
                <a:latin typeface="Calibri"/>
                <a:ea typeface="Calibri"/>
                <a:cs typeface="Calibri"/>
                <a:sym typeface="Calibri"/>
                <a:hlinkClick r:id="rId11">
                  <a:extLst>
                    <a:ext uri="{A12FA001-AC4F-418D-AE19-62706E023703}">
                      <ahyp:hlinkClr val="tx"/>
                    </a:ext>
                  </a:extLst>
                </a:hlinkClick>
              </a:rPr>
              <a:t>IEEE Transactions on Neural  Systems and Rehabilitation Engineering</a:t>
            </a:r>
            <a:r>
              <a:rPr lang="en-GB" sz="1200">
                <a:solidFill>
                  <a:schemeClr val="dk1"/>
                </a:solidFill>
                <a:highlight>
                  <a:srgbClr val="FFFFFF"/>
                </a:highlight>
                <a:latin typeface="Calibri"/>
                <a:ea typeface="Calibri"/>
                <a:cs typeface="Calibri"/>
                <a:sym typeface="Calibri"/>
              </a:rPr>
              <a:t> (Volume: 28 , </a:t>
            </a:r>
            <a:r>
              <a:rPr lang="en-GB" sz="1200">
                <a:solidFill>
                  <a:schemeClr val="dk1"/>
                </a:solidFill>
                <a:highlight>
                  <a:srgbClr val="FFFFFF"/>
                </a:highlight>
                <a:uFill>
                  <a:noFill/>
                </a:uFill>
                <a:latin typeface="Calibri"/>
                <a:ea typeface="Calibri"/>
                <a:cs typeface="Calibri"/>
                <a:sym typeface="Calibri"/>
                <a:hlinkClick r:id="rId12">
                  <a:extLst>
                    <a:ext uri="{A12FA001-AC4F-418D-AE19-62706E023703}">
                      <ahyp:hlinkClr val="tx"/>
                    </a:ext>
                  </a:extLst>
                </a:hlinkClick>
              </a:rPr>
              <a:t>Issue: 5</a:t>
            </a:r>
            <a:r>
              <a:rPr lang="en-GB" sz="1200">
                <a:solidFill>
                  <a:schemeClr val="dk1"/>
                </a:solidFill>
                <a:highlight>
                  <a:srgbClr val="FFFFFF"/>
                </a:highlight>
                <a:latin typeface="Calibri"/>
                <a:ea typeface="Calibri"/>
                <a:cs typeface="Calibri"/>
                <a:sym typeface="Calibri"/>
              </a:rPr>
              <a:t>, May 2020 )</a:t>
            </a:r>
            <a:endParaRPr sz="1200">
              <a:solidFill>
                <a:schemeClr val="dk1"/>
              </a:solidFill>
              <a:highlight>
                <a:srgbClr val="FFFFFF"/>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Times New Roman"/>
                <a:ea typeface="Times New Roman"/>
                <a:cs typeface="Times New Roman"/>
                <a:sym typeface="Times New Roman"/>
              </a:rPr>
              <a:t>C P Shantala,C R Rashmi,</a:t>
            </a:r>
            <a:r>
              <a:rPr b="1" lang="en-GB" sz="1200">
                <a:solidFill>
                  <a:schemeClr val="dk1"/>
                </a:solidFill>
                <a:latin typeface="Times New Roman"/>
                <a:ea typeface="Times New Roman"/>
                <a:cs typeface="Times New Roman"/>
                <a:sym typeface="Times New Roman"/>
              </a:rPr>
              <a:t>“Mind controlled wireless robotic arm”</a:t>
            </a:r>
            <a:r>
              <a:rPr lang="en-GB" sz="1200">
                <a:solidFill>
                  <a:schemeClr val="dk1"/>
                </a:solidFill>
                <a:latin typeface="Times New Roman"/>
                <a:ea typeface="Times New Roman"/>
                <a:cs typeface="Times New Roman"/>
                <a:sym typeface="Times New Roman"/>
              </a:rPr>
              <a:t>,2017 IEEE International Conference on Computational intelligence and computing research.</a:t>
            </a:r>
            <a:endParaRPr sz="1200">
              <a:solidFill>
                <a:schemeClr val="dk1"/>
              </a:solidFill>
              <a:highlight>
                <a:srgbClr val="FFFFFF"/>
              </a:highlight>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GB" sz="1200">
                <a:solidFill>
                  <a:schemeClr val="dk1"/>
                </a:solidFill>
                <a:latin typeface="Times New Roman"/>
                <a:ea typeface="Times New Roman"/>
                <a:cs typeface="Times New Roman"/>
                <a:sym typeface="Times New Roman"/>
              </a:rPr>
              <a:t>Rich Caruana, Steve Lawrence, and Lee Giles,“ </a:t>
            </a:r>
            <a:r>
              <a:rPr b="1" lang="en-GB" sz="1200">
                <a:solidFill>
                  <a:schemeClr val="dk1"/>
                </a:solidFill>
                <a:latin typeface="Times New Roman"/>
                <a:ea typeface="Times New Roman"/>
                <a:cs typeface="Times New Roman"/>
                <a:sym typeface="Times New Roman"/>
              </a:rPr>
              <a:t>Overfitting in Neural Nets: Backpropagation, Conjugate Gradient, and Early Stopping.</a:t>
            </a:r>
            <a:r>
              <a:rPr lang="en-GB" sz="1200">
                <a:solidFill>
                  <a:schemeClr val="dk1"/>
                </a:solidFill>
                <a:latin typeface="Times New Roman"/>
                <a:ea typeface="Times New Roman"/>
                <a:cs typeface="Times New Roman"/>
                <a:sym typeface="Times New Roman"/>
              </a:rPr>
              <a:t>”</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3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457200" rtl="0" algn="l">
              <a:spcBef>
                <a:spcPts val="0"/>
              </a:spcBef>
              <a:spcAft>
                <a:spcPts val="0"/>
              </a:spcAft>
              <a:buNone/>
            </a:pPr>
            <a:r>
              <a:t/>
            </a:r>
            <a:endParaRPr sz="1300">
              <a:solidFill>
                <a:srgbClr val="000000"/>
              </a:solidFill>
              <a:latin typeface="Calibri"/>
              <a:ea typeface="Calibri"/>
              <a:cs typeface="Calibri"/>
              <a:sym typeface="Calibri"/>
            </a:endParaRPr>
          </a:p>
          <a:p>
            <a:pPr indent="0" lvl="0" marL="0" rtl="0" algn="l">
              <a:spcBef>
                <a:spcPts val="0"/>
              </a:spcBef>
              <a:spcAft>
                <a:spcPts val="0"/>
              </a:spcAft>
              <a:buNone/>
            </a:pPr>
            <a:r>
              <a:t/>
            </a:r>
            <a:endParaRPr sz="1300">
              <a:solidFill>
                <a:srgbClr val="000000"/>
              </a:solidFill>
              <a:latin typeface="Calibri"/>
              <a:ea typeface="Calibri"/>
              <a:cs typeface="Calibri"/>
              <a:sym typeface="Calibri"/>
            </a:endParaRPr>
          </a:p>
          <a:p>
            <a:pPr indent="0" lvl="0" marL="0" rtl="0" algn="l">
              <a:lnSpc>
                <a:spcPct val="115000"/>
              </a:lnSpc>
              <a:spcBef>
                <a:spcPts val="0"/>
              </a:spcBef>
              <a:spcAft>
                <a:spcPts val="1200"/>
              </a:spcAft>
              <a:buNone/>
            </a:pPr>
            <a:r>
              <a:t/>
            </a:r>
            <a:endParaRPr sz="1300">
              <a:solidFill>
                <a:srgbClr val="595959"/>
              </a:solidFill>
              <a:latin typeface="Calibri"/>
              <a:ea typeface="Calibri"/>
              <a:cs typeface="Calibri"/>
              <a:sym typeface="Calibri"/>
            </a:endParaRPr>
          </a:p>
        </p:txBody>
      </p:sp>
      <p:pic>
        <p:nvPicPr>
          <p:cNvPr descr="pes logo.png" id="1192" name="Google Shape;1192;p74"/>
          <p:cNvPicPr preferRelativeResize="0"/>
          <p:nvPr/>
        </p:nvPicPr>
        <p:blipFill rotWithShape="1">
          <a:blip r:embed="rId13">
            <a:alphaModFix/>
          </a:blip>
          <a:srcRect b="0" l="0" r="0" t="0"/>
          <a:stretch/>
        </p:blipFill>
        <p:spPr>
          <a:xfrm>
            <a:off x="142025" y="91525"/>
            <a:ext cx="1143000" cy="1143000"/>
          </a:xfrm>
          <a:prstGeom prst="rect">
            <a:avLst/>
          </a:prstGeom>
          <a:noFill/>
          <a:ln>
            <a:noFill/>
          </a:ln>
        </p:spPr>
      </p:pic>
      <p:pic>
        <p:nvPicPr>
          <p:cNvPr descr="C:\Users\rajsekar\Pictures\ECE LOGO.jpg" id="1193" name="Google Shape;1193;p74"/>
          <p:cNvPicPr preferRelativeResize="0"/>
          <p:nvPr/>
        </p:nvPicPr>
        <p:blipFill rotWithShape="1">
          <a:blip r:embed="rId14">
            <a:alphaModFix/>
          </a:blip>
          <a:srcRect b="0" l="0" r="0" t="0"/>
          <a:stretch/>
        </p:blipFill>
        <p:spPr>
          <a:xfrm>
            <a:off x="8034125" y="205825"/>
            <a:ext cx="914400" cy="914400"/>
          </a:xfrm>
          <a:prstGeom prst="rect">
            <a:avLst/>
          </a:prstGeom>
          <a:noFill/>
          <a:ln>
            <a:noFill/>
          </a:ln>
        </p:spPr>
      </p:pic>
      <p:sp>
        <p:nvSpPr>
          <p:cNvPr id="1194" name="Google Shape;1194;p74"/>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95" name="Google Shape;1195;p74"/>
          <p:cNvSpPr txBox="1"/>
          <p:nvPr/>
        </p:nvSpPr>
        <p:spPr>
          <a:xfrm>
            <a:off x="311700" y="464942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
        <p:nvSpPr>
          <p:cNvPr id="1196" name="Google Shape;1196;p74"/>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solidFill>
                  <a:srgbClr val="000000"/>
                </a:solidFill>
              </a:rPr>
              <a:t>PROBLEM STATEMENT</a:t>
            </a:r>
            <a:endParaRPr b="1" sz="2500">
              <a:solidFill>
                <a:srgbClr val="000000"/>
              </a:solidFill>
            </a:endParaRPr>
          </a:p>
        </p:txBody>
      </p:sp>
      <p:pic>
        <p:nvPicPr>
          <p:cNvPr descr="pes logo.png" id="158" name="Google Shape;158;p30"/>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59" name="Google Shape;159;p30"/>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60" name="Google Shape;160;p30"/>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61" name="Google Shape;161;p30"/>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62" name="Google Shape;162;p30"/>
          <p:cNvSpPr txBox="1"/>
          <p:nvPr/>
        </p:nvSpPr>
        <p:spPr>
          <a:xfrm>
            <a:off x="600075" y="1470075"/>
            <a:ext cx="71829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To use Brain computer interface (BCI) to </a:t>
            </a:r>
            <a:r>
              <a:rPr lang="en-GB" sz="1600">
                <a:solidFill>
                  <a:schemeClr val="dk1"/>
                </a:solidFill>
                <a:highlight>
                  <a:schemeClr val="lt1"/>
                </a:highlight>
                <a:latin typeface="Calibri"/>
                <a:ea typeface="Calibri"/>
                <a:cs typeface="Calibri"/>
                <a:sym typeface="Calibri"/>
              </a:rPr>
              <a:t>interact between robot and human, without participation of human hand and assist the patient impaired by neurological conditions</a:t>
            </a:r>
            <a:endParaRPr sz="16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600">
              <a:solidFill>
                <a:schemeClr val="dk1"/>
              </a:solidFill>
              <a:highlight>
                <a:schemeClr val="lt1"/>
              </a:highlight>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a:solidFill>
                  <a:schemeClr val="dk1"/>
                </a:solidFill>
                <a:latin typeface="Calibri"/>
                <a:ea typeface="Calibri"/>
                <a:cs typeface="Calibri"/>
                <a:sym typeface="Calibri"/>
              </a:rPr>
              <a:t>The robotic arm will be able to pick up lightweight objects like medicines, water bottle etc. from one place as interpreted from the brain waves of the user and drop it to a predefined location</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63" name="Google Shape;163;p30"/>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75"/>
          <p:cNvSpPr txBox="1"/>
          <p:nvPr/>
        </p:nvSpPr>
        <p:spPr>
          <a:xfrm>
            <a:off x="271375" y="5019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b="1" sz="2800">
              <a:solidFill>
                <a:srgbClr val="000000"/>
              </a:solidFill>
            </a:endParaRPr>
          </a:p>
        </p:txBody>
      </p:sp>
      <p:sp>
        <p:nvSpPr>
          <p:cNvPr id="1202" name="Google Shape;1202;p75"/>
          <p:cNvSpPr txBox="1"/>
          <p:nvPr/>
        </p:nvSpPr>
        <p:spPr>
          <a:xfrm>
            <a:off x="427925" y="1312975"/>
            <a:ext cx="8520600" cy="3344100"/>
          </a:xfrm>
          <a:prstGeom prst="rect">
            <a:avLst/>
          </a:prstGeom>
          <a:noFill/>
          <a:ln>
            <a:noFill/>
          </a:ln>
        </p:spPr>
        <p:txBody>
          <a:bodyPr anchorCtr="0" anchor="t" bIns="91425" lIns="91425" spcFirstLastPara="1" rIns="91425" wrap="square" tIns="91425">
            <a:normAutofit/>
          </a:bodyPr>
          <a:lstStyle/>
          <a:p>
            <a:pPr indent="0" lvl="0" marL="457200" rtl="0" algn="ctr">
              <a:spcBef>
                <a:spcPts val="0"/>
              </a:spcBef>
              <a:spcAft>
                <a:spcPts val="0"/>
              </a:spcAft>
              <a:buNone/>
            </a:pPr>
            <a:r>
              <a:t/>
            </a:r>
            <a:endParaRPr b="1" sz="2600">
              <a:latin typeface="Calibri"/>
              <a:ea typeface="Calibri"/>
              <a:cs typeface="Calibri"/>
              <a:sym typeface="Calibri"/>
            </a:endParaRPr>
          </a:p>
          <a:p>
            <a:pPr indent="0" lvl="0" marL="0" rtl="0" algn="l">
              <a:lnSpc>
                <a:spcPct val="115000"/>
              </a:lnSpc>
              <a:spcBef>
                <a:spcPts val="0"/>
              </a:spcBef>
              <a:spcAft>
                <a:spcPts val="0"/>
              </a:spcAft>
              <a:buNone/>
            </a:pPr>
            <a:r>
              <a:t/>
            </a:r>
            <a:endParaRPr b="1" sz="2600">
              <a:latin typeface="Calibri"/>
              <a:ea typeface="Calibri"/>
              <a:cs typeface="Calibri"/>
              <a:sym typeface="Calibri"/>
            </a:endParaRPr>
          </a:p>
          <a:p>
            <a:pPr indent="457200" lvl="0" marL="2286000" rtl="0" algn="l">
              <a:lnSpc>
                <a:spcPct val="115000"/>
              </a:lnSpc>
              <a:spcBef>
                <a:spcPts val="1200"/>
              </a:spcBef>
              <a:spcAft>
                <a:spcPts val="1200"/>
              </a:spcAft>
              <a:buNone/>
            </a:pPr>
            <a:r>
              <a:rPr b="1" lang="en-GB" sz="2900">
                <a:latin typeface="Calibri"/>
                <a:ea typeface="Calibri"/>
                <a:cs typeface="Calibri"/>
                <a:sym typeface="Calibri"/>
              </a:rPr>
              <a:t>   THANK YOU...</a:t>
            </a:r>
            <a:endParaRPr b="1" sz="2900">
              <a:latin typeface="Calibri"/>
              <a:ea typeface="Calibri"/>
              <a:cs typeface="Calibri"/>
              <a:sym typeface="Calibri"/>
            </a:endParaRPr>
          </a:p>
        </p:txBody>
      </p:sp>
      <p:pic>
        <p:nvPicPr>
          <p:cNvPr descr="pes logo.png" id="1203" name="Google Shape;1203;p75"/>
          <p:cNvPicPr preferRelativeResize="0"/>
          <p:nvPr/>
        </p:nvPicPr>
        <p:blipFill rotWithShape="1">
          <a:blip r:embed="rId3">
            <a:alphaModFix/>
          </a:blip>
          <a:srcRect b="0" l="0" r="0" t="0"/>
          <a:stretch/>
        </p:blipFill>
        <p:spPr>
          <a:xfrm>
            <a:off x="142025" y="91525"/>
            <a:ext cx="1143000" cy="1143000"/>
          </a:xfrm>
          <a:prstGeom prst="rect">
            <a:avLst/>
          </a:prstGeom>
          <a:noFill/>
          <a:ln>
            <a:noFill/>
          </a:ln>
        </p:spPr>
      </p:pic>
      <p:pic>
        <p:nvPicPr>
          <p:cNvPr descr="C:\Users\rajsekar\Pictures\ECE LOGO.jpg" id="1204" name="Google Shape;1204;p75"/>
          <p:cNvPicPr preferRelativeResize="0"/>
          <p:nvPr/>
        </p:nvPicPr>
        <p:blipFill rotWithShape="1">
          <a:blip r:embed="rId4">
            <a:alphaModFix/>
          </a:blip>
          <a:srcRect b="0" l="0" r="0" t="0"/>
          <a:stretch/>
        </p:blipFill>
        <p:spPr>
          <a:xfrm>
            <a:off x="8034125" y="205825"/>
            <a:ext cx="914400" cy="914400"/>
          </a:xfrm>
          <a:prstGeom prst="rect">
            <a:avLst/>
          </a:prstGeom>
          <a:noFill/>
          <a:ln>
            <a:noFill/>
          </a:ln>
        </p:spPr>
      </p:pic>
      <p:sp>
        <p:nvSpPr>
          <p:cNvPr id="1205" name="Google Shape;1205;p75"/>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06" name="Google Shape;1206;p75"/>
          <p:cNvSpPr txBox="1"/>
          <p:nvPr/>
        </p:nvSpPr>
        <p:spPr>
          <a:xfrm>
            <a:off x="2978700" y="4568875"/>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a:p>
            <a:pPr indent="0" lvl="0" marL="0" rtl="0" algn="ctr">
              <a:spcBef>
                <a:spcPts val="0"/>
              </a:spcBef>
              <a:spcAft>
                <a:spcPts val="0"/>
              </a:spcAft>
              <a:buNone/>
            </a:pPr>
            <a:r>
              <a:t/>
            </a:r>
            <a:endParaRPr sz="1200">
              <a:solidFill>
                <a:srgbClr val="888888"/>
              </a:solidFill>
              <a:latin typeface="Calibri"/>
              <a:ea typeface="Calibri"/>
              <a:cs typeface="Calibri"/>
              <a:sym typeface="Calibri"/>
            </a:endParaRPr>
          </a:p>
        </p:txBody>
      </p:sp>
      <p:sp>
        <p:nvSpPr>
          <p:cNvPr id="1207" name="Google Shape;1207;p75"/>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26/05/2021</a:t>
            </a:r>
            <a:endParaRPr sz="12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MOTIVATION</a:t>
            </a:r>
            <a:endParaRPr b="1" sz="2500">
              <a:solidFill>
                <a:srgbClr val="000000"/>
              </a:solidFill>
            </a:endParaRPr>
          </a:p>
        </p:txBody>
      </p:sp>
      <p:pic>
        <p:nvPicPr>
          <p:cNvPr descr="pes logo.png" id="169" name="Google Shape;169;p31"/>
          <p:cNvPicPr preferRelativeResize="0"/>
          <p:nvPr/>
        </p:nvPicPr>
        <p:blipFill rotWithShape="1">
          <a:blip r:embed="rId4">
            <a:alphaModFix/>
          </a:blip>
          <a:srcRect b="0" l="0" r="0" t="0"/>
          <a:stretch/>
        </p:blipFill>
        <p:spPr>
          <a:xfrm>
            <a:off x="142025" y="91525"/>
            <a:ext cx="1143000" cy="1143000"/>
          </a:xfrm>
          <a:prstGeom prst="rect">
            <a:avLst/>
          </a:prstGeom>
          <a:noFill/>
          <a:ln>
            <a:noFill/>
          </a:ln>
        </p:spPr>
      </p:pic>
      <p:pic>
        <p:nvPicPr>
          <p:cNvPr descr="C:\Users\rajsekar\Pictures\ECE LOGO.jpg" id="170" name="Google Shape;170;p31"/>
          <p:cNvPicPr preferRelativeResize="0"/>
          <p:nvPr/>
        </p:nvPicPr>
        <p:blipFill rotWithShape="1">
          <a:blip r:embed="rId5">
            <a:alphaModFix/>
          </a:blip>
          <a:srcRect b="0" l="0" r="0" t="0"/>
          <a:stretch/>
        </p:blipFill>
        <p:spPr>
          <a:xfrm>
            <a:off x="8034125" y="205825"/>
            <a:ext cx="914400" cy="914400"/>
          </a:xfrm>
          <a:prstGeom prst="rect">
            <a:avLst/>
          </a:prstGeom>
          <a:noFill/>
          <a:ln>
            <a:noFill/>
          </a:ln>
        </p:spPr>
      </p:pic>
      <p:sp>
        <p:nvSpPr>
          <p:cNvPr id="171" name="Google Shape;171;p31"/>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72" name="Google Shape;172;p31"/>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73" name="Google Shape;173;p31"/>
          <p:cNvSpPr txBox="1"/>
          <p:nvPr/>
        </p:nvSpPr>
        <p:spPr>
          <a:xfrm>
            <a:off x="772125" y="1330125"/>
            <a:ext cx="7154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Brain Signals of  patients can be used to help them communicate to others and also to perform various tasks by providing necessary infrastructure and training.</a:t>
            </a:r>
            <a:endParaRPr sz="16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highlight>
                  <a:schemeClr val="lt1"/>
                </a:highlight>
                <a:latin typeface="Calibri"/>
                <a:ea typeface="Calibri"/>
                <a:cs typeface="Calibri"/>
                <a:sym typeface="Calibri"/>
              </a:rPr>
              <a:t>BCI system processes the electrical activity of the brain and generates the commands.Hence external devices can be controlled using these commands. </a:t>
            </a:r>
            <a:endParaRPr sz="1600">
              <a:solidFill>
                <a:schemeClr val="dk1"/>
              </a:solidFill>
              <a:latin typeface="Calibri"/>
              <a:ea typeface="Calibri"/>
              <a:cs typeface="Calibri"/>
              <a:sym typeface="Calibri"/>
            </a:endParaRPr>
          </a:p>
        </p:txBody>
      </p:sp>
      <p:sp>
        <p:nvSpPr>
          <p:cNvPr id="174" name="Google Shape;174;p31"/>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nvSpPr>
        <p:spPr>
          <a:xfrm>
            <a:off x="271375" y="50192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en-GB" sz="2500"/>
              <a:t>LITERATURE SURVEY</a:t>
            </a:r>
            <a:endParaRPr b="1" sz="2500">
              <a:solidFill>
                <a:srgbClr val="000000"/>
              </a:solidFill>
            </a:endParaRPr>
          </a:p>
        </p:txBody>
      </p:sp>
      <p:sp>
        <p:nvSpPr>
          <p:cNvPr id="180" name="Google Shape;180;p32"/>
          <p:cNvSpPr txBox="1"/>
          <p:nvPr/>
        </p:nvSpPr>
        <p:spPr>
          <a:xfrm>
            <a:off x="877275" y="1312975"/>
            <a:ext cx="7914600" cy="3344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GB">
                <a:solidFill>
                  <a:schemeClr val="dk1"/>
                </a:solidFill>
                <a:highlight>
                  <a:srgbClr val="FFFFFF"/>
                </a:highlight>
                <a:latin typeface="Calibri"/>
                <a:ea typeface="Calibri"/>
                <a:cs typeface="Calibri"/>
                <a:sym typeface="Calibri"/>
              </a:rPr>
              <a:t>i) </a:t>
            </a:r>
            <a:r>
              <a:rPr lang="en-GB">
                <a:solidFill>
                  <a:schemeClr val="dk1"/>
                </a:solidFill>
                <a:highlight>
                  <a:schemeClr val="lt1"/>
                </a:highlight>
                <a:uFill>
                  <a:noFill/>
                </a:uFill>
                <a:latin typeface="Calibri"/>
                <a:ea typeface="Calibri"/>
                <a:cs typeface="Calibri"/>
                <a:sym typeface="Calibri"/>
                <a:hlinkClick r:id="rId4">
                  <a:extLst>
                    <a:ext uri="{A12FA001-AC4F-418D-AE19-62706E023703}">
                      <ahyp:hlinkClr val="tx"/>
                    </a:ext>
                  </a:extLst>
                </a:hlinkClick>
              </a:rPr>
              <a:t>Ana Riza F. Quiros</a:t>
            </a:r>
            <a:r>
              <a:rPr lang="en-GB">
                <a:solidFill>
                  <a:schemeClr val="dk1"/>
                </a:solidFill>
                <a:highlight>
                  <a:schemeClr val="lt1"/>
                </a:highlight>
                <a:latin typeface="Calibri"/>
                <a:ea typeface="Calibri"/>
                <a:cs typeface="Calibri"/>
                <a:sym typeface="Calibri"/>
              </a:rPr>
              <a:t>,</a:t>
            </a:r>
            <a:r>
              <a:rPr lang="en-GB">
                <a:solidFill>
                  <a:schemeClr val="dk1"/>
                </a:solidFill>
                <a:highlight>
                  <a:schemeClr val="lt1"/>
                </a:highlight>
                <a:uFill>
                  <a:noFill/>
                </a:uFill>
                <a:latin typeface="Calibri"/>
                <a:ea typeface="Calibri"/>
                <a:cs typeface="Calibri"/>
                <a:sym typeface="Calibri"/>
                <a:hlinkClick r:id="rId5">
                  <a:extLst>
                    <a:ext uri="{A12FA001-AC4F-418D-AE19-62706E023703}">
                      <ahyp:hlinkClr val="tx"/>
                    </a:ext>
                  </a:extLst>
                </a:hlinkClick>
              </a:rPr>
              <a:t>Alexander C. Abad</a:t>
            </a:r>
            <a:r>
              <a:rPr lang="en-GB">
                <a:solidFill>
                  <a:schemeClr val="dk1"/>
                </a:solidFill>
                <a:highlight>
                  <a:schemeClr val="lt1"/>
                </a:highlight>
                <a:latin typeface="Calibri"/>
                <a:ea typeface="Calibri"/>
                <a:cs typeface="Calibri"/>
                <a:sym typeface="Calibri"/>
              </a:rPr>
              <a:t>,</a:t>
            </a:r>
            <a:r>
              <a:rPr lang="en-GB">
                <a:solidFill>
                  <a:schemeClr val="dk1"/>
                </a:solidFill>
                <a:highlight>
                  <a:schemeClr val="lt1"/>
                </a:highlight>
                <a:uFill>
                  <a:noFill/>
                </a:uFill>
                <a:latin typeface="Calibri"/>
                <a:ea typeface="Calibri"/>
                <a:cs typeface="Calibri"/>
                <a:sym typeface="Calibri"/>
                <a:hlinkClick r:id="rId6">
                  <a:extLst>
                    <a:ext uri="{A12FA001-AC4F-418D-AE19-62706E023703}">
                      <ahyp:hlinkClr val="tx"/>
                    </a:ext>
                  </a:extLst>
                </a:hlinkClick>
              </a:rPr>
              <a:t>Elmer P. Dadios</a:t>
            </a:r>
            <a:r>
              <a:rPr lang="en-GB">
                <a:solidFill>
                  <a:schemeClr val="dk1"/>
                </a:solidFill>
                <a:highlight>
                  <a:srgbClr val="FFFFFF"/>
                </a:highlight>
                <a:latin typeface="Calibri"/>
                <a:ea typeface="Calibri"/>
                <a:cs typeface="Calibri"/>
                <a:sym typeface="Calibri"/>
              </a:rPr>
              <a:t>,”</a:t>
            </a:r>
            <a:r>
              <a:rPr b="1" lang="en-GB">
                <a:solidFill>
                  <a:schemeClr val="dk1"/>
                </a:solidFill>
                <a:highlight>
                  <a:srgbClr val="FFFFFF"/>
                </a:highlight>
                <a:latin typeface="Calibri"/>
                <a:ea typeface="Calibri"/>
                <a:cs typeface="Calibri"/>
                <a:sym typeface="Calibri"/>
              </a:rPr>
              <a:t>Object locator and collector robotic arm using artificial neural networks”, </a:t>
            </a:r>
            <a:r>
              <a:rPr lang="en-GB">
                <a:solidFill>
                  <a:schemeClr val="dk1"/>
                </a:solidFill>
                <a:highlight>
                  <a:srgbClr val="FFFFFF"/>
                </a:highlight>
                <a:uFill>
                  <a:noFill/>
                </a:uFill>
                <a:latin typeface="Calibri"/>
                <a:ea typeface="Calibri"/>
                <a:cs typeface="Calibri"/>
                <a:sym typeface="Calibri"/>
                <a:hlinkClick r:id="rId7">
                  <a:extLst>
                    <a:ext uri="{A12FA001-AC4F-418D-AE19-62706E023703}">
                      <ahyp:hlinkClr val="tx"/>
                    </a:ext>
                  </a:extLst>
                </a:hlinkClick>
              </a:rPr>
              <a:t>2015 International Conference on Humanoid, Nanotechnology, Information Technology,Communication and Control, Environment and Management (</a:t>
            </a:r>
            <a:r>
              <a:rPr lang="en-GB">
                <a:solidFill>
                  <a:schemeClr val="dk1"/>
                </a:solidFill>
                <a:highlight>
                  <a:srgbClr val="FFFFFF"/>
                </a:highlight>
                <a:uFill>
                  <a:noFill/>
                </a:uFill>
                <a:latin typeface="Calibri"/>
                <a:ea typeface="Calibri"/>
                <a:cs typeface="Calibri"/>
                <a:sym typeface="Calibri"/>
                <a:hlinkClick r:id="rId8">
                  <a:extLst>
                    <a:ext uri="{A12FA001-AC4F-418D-AE19-62706E023703}">
                      <ahyp:hlinkClr val="tx"/>
                    </a:ext>
                  </a:extLst>
                </a:hlinkClick>
              </a:rPr>
              <a:t>HNICEM</a:t>
            </a:r>
            <a:r>
              <a:rPr lang="en-GB">
                <a:solidFill>
                  <a:schemeClr val="dk1"/>
                </a:solidFill>
                <a:highlight>
                  <a:srgbClr val="FFFFFF"/>
                </a:highlight>
                <a:uFill>
                  <a:noFill/>
                </a:uFill>
                <a:latin typeface="Calibri"/>
                <a:ea typeface="Calibri"/>
                <a:cs typeface="Calibri"/>
                <a:sym typeface="Calibri"/>
                <a:hlinkClick r:id="rId9">
                  <a:extLst>
                    <a:ext uri="{A12FA001-AC4F-418D-AE19-62706E023703}">
                      <ahyp:hlinkClr val="tx"/>
                    </a:ext>
                  </a:extLst>
                </a:hlinkClick>
              </a:rPr>
              <a:t>)</a:t>
            </a:r>
            <a:endParaRPr b="1">
              <a:solidFill>
                <a:schemeClr val="dk1"/>
              </a:solidFill>
              <a:highlight>
                <a:srgbClr val="FFFFFF"/>
              </a:highlight>
              <a:latin typeface="Calibri"/>
              <a:ea typeface="Calibri"/>
              <a:cs typeface="Calibri"/>
              <a:sym typeface="Calibri"/>
            </a:endParaRPr>
          </a:p>
          <a:p>
            <a:pPr indent="-317500" lvl="0" marL="457200" rtl="0" algn="l">
              <a:lnSpc>
                <a:spcPct val="130000"/>
              </a:lnSpc>
              <a:spcBef>
                <a:spcPts val="0"/>
              </a:spcBef>
              <a:spcAft>
                <a:spcPts val="0"/>
              </a:spcAft>
              <a:buClr>
                <a:schemeClr val="dk1"/>
              </a:buClr>
              <a:buSzPts val="1400"/>
              <a:buFont typeface="Calibri"/>
              <a:buChar char="●"/>
            </a:pPr>
            <a:r>
              <a:rPr lang="en-GB">
                <a:solidFill>
                  <a:schemeClr val="dk1"/>
                </a:solidFill>
                <a:highlight>
                  <a:srgbClr val="FFFFFF"/>
                </a:highlight>
                <a:latin typeface="Calibri"/>
                <a:ea typeface="Calibri"/>
                <a:cs typeface="Calibri"/>
                <a:sym typeface="Calibri"/>
              </a:rPr>
              <a:t>OBJECTIVE : Build a robotic arm to accurately locate and pick an object within the arm's range.</a:t>
            </a:r>
            <a:endParaRPr>
              <a:solidFill>
                <a:schemeClr val="dk1"/>
              </a:solidFill>
              <a:highlight>
                <a:srgbClr val="FFFFFF"/>
              </a:highlight>
              <a:latin typeface="Calibri"/>
              <a:ea typeface="Calibri"/>
              <a:cs typeface="Calibri"/>
              <a:sym typeface="Calibri"/>
            </a:endParaRPr>
          </a:p>
          <a:p>
            <a:pPr indent="-317500" lvl="0" marL="457200" rtl="0" algn="l">
              <a:lnSpc>
                <a:spcPct val="130000"/>
              </a:lnSpc>
              <a:spcBef>
                <a:spcPts val="0"/>
              </a:spcBef>
              <a:spcAft>
                <a:spcPts val="0"/>
              </a:spcAft>
              <a:buClr>
                <a:schemeClr val="dk1"/>
              </a:buClr>
              <a:buSzPts val="1400"/>
              <a:buFont typeface="Calibri"/>
              <a:buChar char="●"/>
            </a:pPr>
            <a:r>
              <a:rPr lang="en-GB">
                <a:solidFill>
                  <a:schemeClr val="dk1"/>
                </a:solidFill>
                <a:highlight>
                  <a:srgbClr val="FFFFFF"/>
                </a:highlight>
                <a:latin typeface="Calibri"/>
                <a:ea typeface="Calibri"/>
                <a:cs typeface="Calibri"/>
                <a:sym typeface="Calibri"/>
              </a:rPr>
              <a:t>METHODOLOGY : </a:t>
            </a:r>
            <a:r>
              <a:rPr lang="en-GB">
                <a:solidFill>
                  <a:schemeClr val="dk1"/>
                </a:solidFill>
                <a:highlight>
                  <a:srgbClr val="FFFFFF"/>
                </a:highlight>
                <a:latin typeface="Calibri"/>
                <a:ea typeface="Calibri"/>
                <a:cs typeface="Calibri"/>
                <a:sym typeface="Calibri"/>
              </a:rPr>
              <a:t> ANN with 1 input layer,1 hidden layer and 1 output layer. The object's location will be fed as an input to the neural network. The neural network will process this data such that it will output a set of three angles at each joint angle of the robotic arm.</a:t>
            </a:r>
            <a:endParaRPr>
              <a:solidFill>
                <a:schemeClr val="dk1"/>
              </a:solidFill>
              <a:highlight>
                <a:srgbClr val="FFFFFF"/>
              </a:highlight>
              <a:latin typeface="Calibri"/>
              <a:ea typeface="Calibri"/>
              <a:cs typeface="Calibri"/>
              <a:sym typeface="Calibri"/>
            </a:endParaRPr>
          </a:p>
          <a:p>
            <a:pPr indent="-317500" lvl="0" marL="457200" rtl="0" algn="l">
              <a:lnSpc>
                <a:spcPct val="130000"/>
              </a:lnSpc>
              <a:spcBef>
                <a:spcPts val="0"/>
              </a:spcBef>
              <a:spcAft>
                <a:spcPts val="0"/>
              </a:spcAft>
              <a:buClr>
                <a:schemeClr val="dk1"/>
              </a:buClr>
              <a:buSzPts val="1400"/>
              <a:buFont typeface="Calibri"/>
              <a:buChar char="●"/>
            </a:pPr>
            <a:r>
              <a:rPr lang="en-GB">
                <a:solidFill>
                  <a:schemeClr val="dk1"/>
                </a:solidFill>
                <a:highlight>
                  <a:srgbClr val="FFFFFF"/>
                </a:highlight>
                <a:latin typeface="Calibri"/>
                <a:ea typeface="Calibri"/>
                <a:cs typeface="Calibri"/>
                <a:sym typeface="Calibri"/>
              </a:rPr>
              <a:t>RESULT : The performance is measured in terms of the mean squared error (MSE) for each epoch. MSE decreased as the number of epochs increased</a:t>
            </a:r>
            <a:endParaRPr>
              <a:solidFill>
                <a:schemeClr val="dk1"/>
              </a:solidFill>
              <a:highlight>
                <a:srgbClr val="FFFFFF"/>
              </a:highlight>
              <a:latin typeface="Calibri"/>
              <a:ea typeface="Calibri"/>
              <a:cs typeface="Calibri"/>
              <a:sym typeface="Calibri"/>
            </a:endParaRPr>
          </a:p>
          <a:p>
            <a:pPr indent="-317500" lvl="0" marL="457200" rtl="0" algn="l">
              <a:lnSpc>
                <a:spcPct val="130000"/>
              </a:lnSpc>
              <a:spcBef>
                <a:spcPts val="0"/>
              </a:spcBef>
              <a:spcAft>
                <a:spcPts val="0"/>
              </a:spcAft>
              <a:buClr>
                <a:schemeClr val="dk1"/>
              </a:buClr>
              <a:buSzPts val="1400"/>
              <a:buFont typeface="Calibri"/>
              <a:buChar char="●"/>
            </a:pPr>
            <a:r>
              <a:rPr lang="en-GB">
                <a:solidFill>
                  <a:schemeClr val="dk1"/>
                </a:solidFill>
                <a:highlight>
                  <a:srgbClr val="FFFFFF"/>
                </a:highlight>
                <a:latin typeface="Calibri"/>
                <a:ea typeface="Calibri"/>
                <a:cs typeface="Calibri"/>
                <a:sym typeface="Calibri"/>
              </a:rPr>
              <a:t>VOID : A camera focusing on an object of interest will capture an image and detect the mentioned object</a:t>
            </a:r>
            <a:endParaRPr>
              <a:solidFill>
                <a:schemeClr val="dk1"/>
              </a:solidFill>
              <a:highlight>
                <a:srgbClr val="FFFFFF"/>
              </a:highlight>
              <a:latin typeface="Calibri"/>
              <a:ea typeface="Calibri"/>
              <a:cs typeface="Calibri"/>
              <a:sym typeface="Calibri"/>
            </a:endParaRPr>
          </a:p>
        </p:txBody>
      </p:sp>
      <p:pic>
        <p:nvPicPr>
          <p:cNvPr descr="pes logo.png" id="181" name="Google Shape;181;p32"/>
          <p:cNvPicPr preferRelativeResize="0"/>
          <p:nvPr/>
        </p:nvPicPr>
        <p:blipFill rotWithShape="1">
          <a:blip r:embed="rId10">
            <a:alphaModFix/>
          </a:blip>
          <a:srcRect b="0" l="0" r="0" t="0"/>
          <a:stretch/>
        </p:blipFill>
        <p:spPr>
          <a:xfrm>
            <a:off x="142025" y="91525"/>
            <a:ext cx="1143000" cy="1143000"/>
          </a:xfrm>
          <a:prstGeom prst="rect">
            <a:avLst/>
          </a:prstGeom>
          <a:noFill/>
          <a:ln>
            <a:noFill/>
          </a:ln>
        </p:spPr>
      </p:pic>
      <p:pic>
        <p:nvPicPr>
          <p:cNvPr descr="C:\Users\rajsekar\Pictures\ECE LOGO.jpg" id="182" name="Google Shape;182;p32"/>
          <p:cNvPicPr preferRelativeResize="0"/>
          <p:nvPr/>
        </p:nvPicPr>
        <p:blipFill rotWithShape="1">
          <a:blip r:embed="rId11">
            <a:alphaModFix/>
          </a:blip>
          <a:srcRect b="0" l="0" r="0" t="0"/>
          <a:stretch/>
        </p:blipFill>
        <p:spPr>
          <a:xfrm>
            <a:off x="8034125" y="205825"/>
            <a:ext cx="914400" cy="914400"/>
          </a:xfrm>
          <a:prstGeom prst="rect">
            <a:avLst/>
          </a:prstGeom>
          <a:noFill/>
          <a:ln>
            <a:noFill/>
          </a:ln>
        </p:spPr>
      </p:pic>
      <p:sp>
        <p:nvSpPr>
          <p:cNvPr id="183" name="Google Shape;183;p32"/>
          <p:cNvSpPr txBox="1"/>
          <p:nvPr/>
        </p:nvSpPr>
        <p:spPr>
          <a:xfrm>
            <a:off x="6658375" y="44928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84" name="Google Shape;184;p32"/>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85" name="Google Shape;185;p32"/>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body"/>
          </p:nvPr>
        </p:nvSpPr>
        <p:spPr>
          <a:xfrm>
            <a:off x="781675" y="1152475"/>
            <a:ext cx="775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Calibri"/>
                <a:ea typeface="Calibri"/>
                <a:cs typeface="Calibri"/>
                <a:sym typeface="Calibri"/>
              </a:rPr>
              <a:t>(ii) </a:t>
            </a:r>
            <a:r>
              <a:rPr lang="en-GB" sz="1400">
                <a:solidFill>
                  <a:srgbClr val="000000"/>
                </a:solidFill>
                <a:uFill>
                  <a:noFill/>
                </a:uFill>
                <a:latin typeface="Calibri"/>
                <a:ea typeface="Calibri"/>
                <a:cs typeface="Calibri"/>
                <a:sym typeface="Calibri"/>
                <a:hlinkClick r:id="rId4">
                  <a:extLst>
                    <a:ext uri="{A12FA001-AC4F-418D-AE19-62706E023703}">
                      <ahyp:hlinkClr val="tx"/>
                    </a:ext>
                  </a:extLst>
                </a:hlinkClick>
              </a:rPr>
              <a:t>Maryam Mohammadi</a:t>
            </a:r>
            <a:r>
              <a:rPr lang="en-GB" sz="1400">
                <a:solidFill>
                  <a:srgbClr val="000000"/>
                </a:solidFill>
                <a:latin typeface="Calibri"/>
                <a:ea typeface="Calibri"/>
                <a:cs typeface="Calibri"/>
                <a:sym typeface="Calibri"/>
              </a:rPr>
              <a:t>; </a:t>
            </a:r>
            <a:r>
              <a:rPr lang="en-GB" sz="1400">
                <a:solidFill>
                  <a:srgbClr val="000000"/>
                </a:solidFill>
                <a:uFill>
                  <a:noFill/>
                </a:uFill>
                <a:latin typeface="Calibri"/>
                <a:ea typeface="Calibri"/>
                <a:cs typeface="Calibri"/>
                <a:sym typeface="Calibri"/>
                <a:hlinkClick r:id="rId5">
                  <a:extLst>
                    <a:ext uri="{A12FA001-AC4F-418D-AE19-62706E023703}">
                      <ahyp:hlinkClr val="tx"/>
                    </a:ext>
                  </a:extLst>
                </a:hlinkClick>
              </a:rPr>
              <a:t>Mohammad Reza Mosavi</a:t>
            </a:r>
            <a:r>
              <a:rPr lang="en-GB" sz="1400">
                <a:solidFill>
                  <a:srgbClr val="000000"/>
                </a:solidFill>
                <a:latin typeface="Calibri"/>
                <a:ea typeface="Calibri"/>
                <a:cs typeface="Calibri"/>
                <a:sym typeface="Calibri"/>
              </a:rPr>
              <a:t>,”Improving the efficiency of an EEG-based brain computer interface using Filter Bank Common Spatial Pattern”,</a:t>
            </a:r>
            <a:r>
              <a:rPr lang="en-GB" sz="1400" u="sng">
                <a:solidFill>
                  <a:srgbClr val="000000"/>
                </a:solidFill>
                <a:latin typeface="Calibri"/>
                <a:ea typeface="Calibri"/>
                <a:cs typeface="Calibri"/>
                <a:sym typeface="Calibri"/>
                <a:hlinkClick r:id="rId6">
                  <a:extLst>
                    <a:ext uri="{A12FA001-AC4F-418D-AE19-62706E023703}">
                      <ahyp:hlinkClr val="tx"/>
                    </a:ext>
                  </a:extLst>
                </a:hlinkClick>
              </a:rPr>
              <a:t>2017 IEEE 4th International Conference on Knowledge-Based Engineering and Innovation (KBEI)</a:t>
            </a:r>
            <a:r>
              <a:rPr lang="en-GB" sz="1400">
                <a:solidFill>
                  <a:srgbClr val="000000"/>
                </a:solidFill>
                <a:latin typeface="Calibri"/>
                <a:ea typeface="Calibri"/>
                <a:cs typeface="Calibri"/>
                <a:sym typeface="Calibri"/>
              </a:rPr>
              <a:t> </a:t>
            </a:r>
            <a:endParaRPr sz="1400">
              <a:solidFill>
                <a:srgbClr val="000000"/>
              </a:solidFill>
              <a:latin typeface="Calibri"/>
              <a:ea typeface="Calibri"/>
              <a:cs typeface="Calibri"/>
              <a:sym typeface="Calibri"/>
            </a:endParaRPr>
          </a:p>
          <a:p>
            <a:pPr indent="-317500" lvl="0" marL="457200" rtl="0" algn="l">
              <a:spcBef>
                <a:spcPts val="160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OBJECTIVE :</a:t>
            </a:r>
            <a:r>
              <a:rPr lang="en-GB" sz="1400">
                <a:solidFill>
                  <a:schemeClr val="dk1"/>
                </a:solidFill>
                <a:latin typeface="Calibri"/>
                <a:ea typeface="Calibri"/>
                <a:cs typeface="Calibri"/>
                <a:sym typeface="Calibri"/>
              </a:rPr>
              <a:t> </a:t>
            </a:r>
            <a:r>
              <a:rPr lang="en-GB" sz="1400">
                <a:solidFill>
                  <a:schemeClr val="dk1"/>
                </a:solidFill>
                <a:highlight>
                  <a:srgbClr val="FFFFFF"/>
                </a:highlight>
                <a:latin typeface="Calibri"/>
                <a:ea typeface="Calibri"/>
                <a:cs typeface="Calibri"/>
                <a:sym typeface="Calibri"/>
              </a:rPr>
              <a:t>To use the filter bank CSP along with time windowing on the EEG signals to four-class classification.</a:t>
            </a:r>
            <a:endParaRPr sz="1400">
              <a:solidFill>
                <a:schemeClr val="dk1"/>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DATASET : Dataset 2a of BCI Competition IV that was presented by Graz University.</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METHODOLOGY : Signals are filtered using 9 sub-bands: 4-8 Hz, 8-12 Hz, …, 36-40 Hz.Then Spatial Filtering Using Common Spatial Patterns is applied.Classifier used-Naïve Bayesian Classifier</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RESULT : The performance was computed in terms of kappa .The proposed method has a mean kappa of 0.6.</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GB" sz="1400">
                <a:solidFill>
                  <a:srgbClr val="000000"/>
                </a:solidFill>
                <a:latin typeface="Calibri"/>
                <a:ea typeface="Calibri"/>
                <a:cs typeface="Calibri"/>
                <a:sym typeface="Calibri"/>
              </a:rPr>
              <a:t>VOID : The performance of four-class classification on the  mentioned dataset can be improved.Should  focus on all sections such as preprocessing, feature extraction, feature selection and classification </a:t>
            </a:r>
            <a:endParaRPr sz="1400">
              <a:solidFill>
                <a:srgbClr val="000000"/>
              </a:solidFill>
              <a:latin typeface="Calibri"/>
              <a:ea typeface="Calibri"/>
              <a:cs typeface="Calibri"/>
              <a:sym typeface="Calibri"/>
            </a:endParaRPr>
          </a:p>
        </p:txBody>
      </p:sp>
      <p:sp>
        <p:nvSpPr>
          <p:cNvPr id="191" name="Google Shape;191;p33"/>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pes logo.png" id="192" name="Google Shape;192;p33"/>
          <p:cNvPicPr preferRelativeResize="0"/>
          <p:nvPr/>
        </p:nvPicPr>
        <p:blipFill rotWithShape="1">
          <a:blip r:embed="rId7">
            <a:alphaModFix/>
          </a:blip>
          <a:srcRect b="0" l="0" r="0" t="0"/>
          <a:stretch/>
        </p:blipFill>
        <p:spPr>
          <a:xfrm>
            <a:off x="0" y="0"/>
            <a:ext cx="1060175" cy="1060175"/>
          </a:xfrm>
          <a:prstGeom prst="rect">
            <a:avLst/>
          </a:prstGeom>
          <a:noFill/>
          <a:ln>
            <a:noFill/>
          </a:ln>
        </p:spPr>
      </p:pic>
      <p:sp>
        <p:nvSpPr>
          <p:cNvPr id="193" name="Google Shape;193;p33"/>
          <p:cNvSpPr txBox="1"/>
          <p:nvPr>
            <p:ph type="title"/>
          </p:nvPr>
        </p:nvSpPr>
        <p:spPr>
          <a:xfrm>
            <a:off x="311700" y="399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LITERATURE SURVEY</a:t>
            </a:r>
            <a:endParaRPr b="1" sz="2500" u="sng"/>
          </a:p>
        </p:txBody>
      </p:sp>
      <p:pic>
        <p:nvPicPr>
          <p:cNvPr descr="C:\Users\rajsekar\Pictures\ECE LOGO.jpg" id="194" name="Google Shape;194;p33"/>
          <p:cNvPicPr preferRelativeResize="0"/>
          <p:nvPr/>
        </p:nvPicPr>
        <p:blipFill rotWithShape="1">
          <a:blip r:embed="rId8">
            <a:alphaModFix/>
          </a:blip>
          <a:srcRect b="0" l="0" r="0" t="0"/>
          <a:stretch/>
        </p:blipFill>
        <p:spPr>
          <a:xfrm>
            <a:off x="7772400" y="228600"/>
            <a:ext cx="831575" cy="831575"/>
          </a:xfrm>
          <a:prstGeom prst="rect">
            <a:avLst/>
          </a:prstGeom>
          <a:noFill/>
          <a:ln>
            <a:noFill/>
          </a:ln>
        </p:spPr>
      </p:pic>
      <p:sp>
        <p:nvSpPr>
          <p:cNvPr id="195" name="Google Shape;195;p33"/>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196" name="Google Shape;196;p33"/>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pes logo.png" id="201" name="Google Shape;201;p34"/>
          <p:cNvPicPr preferRelativeResize="0"/>
          <p:nvPr/>
        </p:nvPicPr>
        <p:blipFill rotWithShape="1">
          <a:blip r:embed="rId3">
            <a:alphaModFix/>
          </a:blip>
          <a:srcRect b="0" l="0" r="0" t="0"/>
          <a:stretch/>
        </p:blipFill>
        <p:spPr>
          <a:xfrm>
            <a:off x="0" y="0"/>
            <a:ext cx="1143000" cy="1143000"/>
          </a:xfrm>
          <a:prstGeom prst="rect">
            <a:avLst/>
          </a:prstGeom>
          <a:noFill/>
          <a:ln>
            <a:noFill/>
          </a:ln>
        </p:spPr>
      </p:pic>
      <p:pic>
        <p:nvPicPr>
          <p:cNvPr descr="C:\Users\rajsekar\Pictures\ECE LOGO.jpg" id="202" name="Google Shape;202;p34"/>
          <p:cNvPicPr preferRelativeResize="0"/>
          <p:nvPr/>
        </p:nvPicPr>
        <p:blipFill rotWithShape="1">
          <a:blip r:embed="rId4">
            <a:alphaModFix/>
          </a:blip>
          <a:srcRect b="0" l="0" r="0" t="0"/>
          <a:stretch/>
        </p:blipFill>
        <p:spPr>
          <a:xfrm>
            <a:off x="7772400" y="228600"/>
            <a:ext cx="914400" cy="914400"/>
          </a:xfrm>
          <a:prstGeom prst="rect">
            <a:avLst/>
          </a:prstGeom>
          <a:noFill/>
          <a:ln>
            <a:noFill/>
          </a:ln>
        </p:spPr>
      </p:pic>
      <p:sp>
        <p:nvSpPr>
          <p:cNvPr id="203" name="Google Shape;203;p34"/>
          <p:cNvSpPr txBox="1"/>
          <p:nvPr/>
        </p:nvSpPr>
        <p:spPr>
          <a:xfrm>
            <a:off x="6407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04" name="Google Shape;204;p34"/>
          <p:cNvSpPr txBox="1"/>
          <p:nvPr/>
        </p:nvSpPr>
        <p:spPr>
          <a:xfrm>
            <a:off x="311700" y="4568875"/>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rgbClr val="888888"/>
                </a:solidFill>
                <a:latin typeface="Calibri"/>
                <a:ea typeface="Calibri"/>
                <a:cs typeface="Calibri"/>
                <a:sym typeface="Calibri"/>
              </a:rPr>
              <a:t>2</a:t>
            </a:r>
            <a:r>
              <a:rPr lang="en-GB" sz="1200">
                <a:solidFill>
                  <a:srgbClr val="888888"/>
                </a:solidFill>
                <a:latin typeface="Calibri"/>
                <a:ea typeface="Calibri"/>
                <a:cs typeface="Calibri"/>
                <a:sym typeface="Calibri"/>
              </a:rPr>
              <a:t>6/05/2021</a:t>
            </a:r>
            <a:endParaRPr sz="1200">
              <a:solidFill>
                <a:srgbClr val="888888"/>
              </a:solidFill>
              <a:latin typeface="Calibri"/>
              <a:ea typeface="Calibri"/>
              <a:cs typeface="Calibri"/>
              <a:sym typeface="Calibri"/>
            </a:endParaRPr>
          </a:p>
        </p:txBody>
      </p:sp>
      <p:sp>
        <p:nvSpPr>
          <p:cNvPr id="205" name="Google Shape;205;p34"/>
          <p:cNvSpPr txBox="1"/>
          <p:nvPr>
            <p:ph type="title"/>
          </p:nvPr>
        </p:nvSpPr>
        <p:spPr>
          <a:xfrm>
            <a:off x="311700" y="399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500"/>
              <a:t>LITERATURE SURVEY</a:t>
            </a:r>
            <a:endParaRPr b="1" sz="2500" u="sng"/>
          </a:p>
        </p:txBody>
      </p:sp>
      <p:sp>
        <p:nvSpPr>
          <p:cNvPr id="206" name="Google Shape;206;p34"/>
          <p:cNvSpPr txBox="1"/>
          <p:nvPr/>
        </p:nvSpPr>
        <p:spPr>
          <a:xfrm>
            <a:off x="974500" y="1651750"/>
            <a:ext cx="65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Link - </a:t>
            </a:r>
            <a:r>
              <a:rPr lang="en-GB" u="sng">
                <a:solidFill>
                  <a:schemeClr val="hlink"/>
                </a:solidFill>
                <a:hlinkClick r:id="rId5"/>
              </a:rPr>
              <a:t>Literature Survey</a:t>
            </a:r>
            <a:endParaRPr/>
          </a:p>
        </p:txBody>
      </p:sp>
      <p:sp>
        <p:nvSpPr>
          <p:cNvPr id="207" name="Google Shape;207;p34"/>
          <p:cNvSpPr txBox="1"/>
          <p:nvPr/>
        </p:nvSpPr>
        <p:spPr>
          <a:xfrm>
            <a:off x="3174875" y="4650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BCI for Controlling Robotic Arm </a:t>
            </a:r>
            <a:endParaRPr sz="1200">
              <a:solidFill>
                <a:srgbClr val="888888"/>
              </a:solidFill>
              <a:latin typeface="Calibri"/>
              <a:ea typeface="Calibri"/>
              <a:cs typeface="Calibri"/>
              <a:sym typeface="Calibri"/>
            </a:endParaRPr>
          </a:p>
        </p:txBody>
      </p:sp>
      <p:sp>
        <p:nvSpPr>
          <p:cNvPr id="208" name="Google Shape;208;p34"/>
          <p:cNvSpPr txBox="1"/>
          <p:nvPr/>
        </p:nvSpPr>
        <p:spPr>
          <a:xfrm>
            <a:off x="808275" y="2391238"/>
            <a:ext cx="7335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GB" sz="1600">
                <a:latin typeface="Calibri"/>
                <a:ea typeface="Calibri"/>
                <a:cs typeface="Calibri"/>
                <a:sym typeface="Calibri"/>
              </a:rPr>
              <a:t>By these papers, we can clearly see how Brain-Computer Interface(BCI) has evolved over time.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GB" sz="1600">
                <a:latin typeface="Calibri"/>
                <a:ea typeface="Calibri"/>
                <a:cs typeface="Calibri"/>
                <a:sym typeface="Calibri"/>
              </a:rPr>
              <a:t>From hard-coding the distance of the object to train the model to implement image processing to detect the object and from the movement of the robotic arm in the 2D plane to 3D plane and now trying to improve the accuracy of the movement by varying the models.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